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36" r:id="rId1"/>
  </p:sldMasterIdLst>
  <p:notesMasterIdLst>
    <p:notesMasterId r:id="rId19"/>
  </p:notesMasterIdLst>
  <p:sldIdLst>
    <p:sldId id="256" r:id="rId2"/>
    <p:sldId id="267" r:id="rId3"/>
    <p:sldId id="266" r:id="rId4"/>
    <p:sldId id="258" r:id="rId5"/>
    <p:sldId id="259" r:id="rId6"/>
    <p:sldId id="272" r:id="rId7"/>
    <p:sldId id="271" r:id="rId8"/>
    <p:sldId id="268" r:id="rId9"/>
    <p:sldId id="269" r:id="rId10"/>
    <p:sldId id="262" r:id="rId11"/>
    <p:sldId id="260" r:id="rId12"/>
    <p:sldId id="261" r:id="rId13"/>
    <p:sldId id="263" r:id="rId14"/>
    <p:sldId id="264" r:id="rId15"/>
    <p:sldId id="273" r:id="rId16"/>
    <p:sldId id="270" r:id="rId17"/>
    <p:sldId id="257"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5" d="100"/>
          <a:sy n="95" d="100"/>
        </p:scale>
        <p:origin x="-528" y="-5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ubstituent antet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o-RO"/>
          </a:p>
        </p:txBody>
      </p:sp>
      <p:sp>
        <p:nvSpPr>
          <p:cNvPr id="3" name="Substituent dată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E67504B-7225-4308-92B7-568F73B8FBF1}" type="datetimeFigureOut">
              <a:rPr lang="ro-RO" smtClean="0"/>
              <a:t>25.02.2015</a:t>
            </a:fld>
            <a:endParaRPr lang="ro-RO"/>
          </a:p>
        </p:txBody>
      </p:sp>
      <p:sp>
        <p:nvSpPr>
          <p:cNvPr id="4" name="Substituent imagine diapozitiv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o-RO"/>
          </a:p>
        </p:txBody>
      </p:sp>
      <p:sp>
        <p:nvSpPr>
          <p:cNvPr id="5" name="Substituent note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6" name="Substituent subsol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o-RO"/>
          </a:p>
        </p:txBody>
      </p:sp>
      <p:sp>
        <p:nvSpPr>
          <p:cNvPr id="7" name="Substituent număr diapozitiv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A584020-08EA-4D5B-8134-9AD3A0F55C7C}" type="slidenum">
              <a:rPr lang="ro-RO" smtClean="0"/>
              <a:t>‹#›</a:t>
            </a:fld>
            <a:endParaRPr lang="ro-RO"/>
          </a:p>
        </p:txBody>
      </p:sp>
    </p:spTree>
    <p:extLst>
      <p:ext uri="{BB962C8B-B14F-4D97-AF65-F5344CB8AC3E}">
        <p14:creationId xmlns:p14="http://schemas.microsoft.com/office/powerpoint/2010/main" val="9907891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11"/>
          <p:cNvGrpSpPr/>
          <p:nvPr/>
        </p:nvGrpSpPr>
        <p:grpSpPr>
          <a:xfrm>
            <a:off x="0" y="0"/>
            <a:ext cx="9144000" cy="6400800"/>
            <a:chOff x="0" y="0"/>
            <a:chExt cx="9144000" cy="6400800"/>
          </a:xfrm>
        </p:grpSpPr>
        <p:sp>
          <p:nvSpPr>
            <p:cNvPr id="16" name="Rectangle 15"/>
            <p:cNvSpPr/>
            <p:nvPr/>
          </p:nvSpPr>
          <p:spPr>
            <a:xfrm>
              <a:off x="1828800" y="4572000"/>
              <a:ext cx="6858000" cy="1828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nvGrpSpPr>
            <p:cNvPr id="8" name="Group 10"/>
            <p:cNvGrpSpPr/>
            <p:nvPr/>
          </p:nvGrpSpPr>
          <p:grpSpPr>
            <a:xfrm>
              <a:off x="0" y="0"/>
              <a:ext cx="9144000" cy="6400800"/>
              <a:chOff x="0" y="0"/>
              <a:chExt cx="9144000" cy="6400800"/>
            </a:xfrm>
          </p:grpSpPr>
          <p:sp>
            <p:nvSpPr>
              <p:cNvPr id="15" name="Rectangle 14"/>
              <p:cNvSpPr/>
              <p:nvPr/>
            </p:nvSpPr>
            <p:spPr>
              <a:xfrm>
                <a:off x="0" y="0"/>
                <a:ext cx="1828800" cy="64008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a:off x="0" y="4572000"/>
                <a:ext cx="9144000" cy="1828800"/>
              </a:xfrm>
              <a:prstGeom prst="rect">
                <a:avLst/>
              </a:prstGeom>
              <a:solidFill>
                <a:schemeClr val="accent1"/>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3" name="Rectangle 12"/>
            <p:cNvSpPr/>
            <p:nvPr/>
          </p:nvSpPr>
          <p:spPr>
            <a:xfrm>
              <a:off x="0" y="4572000"/>
              <a:ext cx="1828800" cy="1828800"/>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4" name="Date Placeholder 3"/>
          <p:cNvSpPr>
            <a:spLocks noGrp="1"/>
          </p:cNvSpPr>
          <p:nvPr>
            <p:ph type="dt" sz="half" idx="10"/>
          </p:nvPr>
        </p:nvSpPr>
        <p:spPr>
          <a:xfrm>
            <a:off x="6934200" y="6553200"/>
            <a:ext cx="1676400" cy="228600"/>
          </a:xfrm>
        </p:spPr>
        <p:txBody>
          <a:bodyPr vert="horz" lIns="91440" tIns="45720" rIns="91440" bIns="45720" rtlCol="0" anchor="t" anchorCtr="0"/>
          <a:lstStyle>
            <a:lvl1pPr marL="0" algn="r" defTabSz="914400" rtl="0" eaLnBrk="1" latinLnBrk="0" hangingPunct="1">
              <a:defRPr sz="900" kern="1200" cap="small" baseline="0">
                <a:solidFill>
                  <a:sysClr val="windowText" lastClr="000000"/>
                </a:solidFill>
                <a:latin typeface="+mj-lt"/>
                <a:ea typeface="+mn-ea"/>
                <a:cs typeface="+mn-cs"/>
              </a:defRPr>
            </a:lvl1pPr>
          </a:lstStyle>
          <a:p>
            <a:fld id="{B56E00DA-168B-4C07-BF6E-E41E139666C1}" type="datetimeFigureOut">
              <a:rPr lang="en-US" smtClean="0"/>
              <a:pPr/>
              <a:t>2/25/2015</a:t>
            </a:fld>
            <a:endParaRPr lang="en-US"/>
          </a:p>
        </p:txBody>
      </p:sp>
      <p:sp>
        <p:nvSpPr>
          <p:cNvPr id="5" name="Footer Placeholder 4"/>
          <p:cNvSpPr>
            <a:spLocks noGrp="1"/>
          </p:cNvSpPr>
          <p:nvPr>
            <p:ph type="ftr" sz="quarter" idx="11"/>
          </p:nvPr>
        </p:nvSpPr>
        <p:spPr>
          <a:xfrm>
            <a:off x="1891553" y="6553200"/>
            <a:ext cx="1676400" cy="228600"/>
          </a:xfrm>
        </p:spPr>
        <p:txBody>
          <a:bodyPr anchor="t" anchorCtr="0"/>
          <a:lstStyle>
            <a:lvl1pPr>
              <a:defRPr>
                <a:solidFill>
                  <a:sysClr val="windowText" lastClr="000000"/>
                </a:solidFill>
              </a:defRPr>
            </a:lvl1pPr>
          </a:lstStyle>
          <a:p>
            <a:endParaRPr lang="en-US"/>
          </a:p>
        </p:txBody>
      </p:sp>
      <p:sp>
        <p:nvSpPr>
          <p:cNvPr id="6" name="Slide Number Placeholder 5"/>
          <p:cNvSpPr>
            <a:spLocks noGrp="1"/>
          </p:cNvSpPr>
          <p:nvPr>
            <p:ph type="sldNum" sz="quarter" idx="12"/>
          </p:nvPr>
        </p:nvSpPr>
        <p:spPr>
          <a:xfrm>
            <a:off x="4870076" y="6553200"/>
            <a:ext cx="762000" cy="228600"/>
          </a:xfrm>
          <a:noFill/>
          <a:ln>
            <a:noFill/>
          </a:ln>
          <a:effectLst/>
        </p:spPr>
        <p:txBody>
          <a:bodyPr/>
          <a:lstStyle>
            <a:lvl1pPr algn="ctr">
              <a:defRPr sz="900" kern="1200" cap="small" baseline="0">
                <a:solidFill>
                  <a:sysClr val="windowText" lastClr="000000"/>
                </a:solidFill>
                <a:latin typeface="+mj-lt"/>
                <a:ea typeface="+mn-ea"/>
                <a:cs typeface="+mn-cs"/>
              </a:defRPr>
            </a:lvl1pPr>
          </a:lstStyle>
          <a:p>
            <a:fld id="{7B242DDB-3575-4C01-A593-CFDFE6909EC9}" type="slidenum">
              <a:rPr lang="en-US" smtClean="0"/>
              <a:pPr/>
              <a:t>‹#›</a:t>
            </a:fld>
            <a:endParaRPr lang="en-US"/>
          </a:p>
        </p:txBody>
      </p:sp>
      <p:sp>
        <p:nvSpPr>
          <p:cNvPr id="3" name="Subtitle 2"/>
          <p:cNvSpPr>
            <a:spLocks noGrp="1"/>
          </p:cNvSpPr>
          <p:nvPr>
            <p:ph type="subTitle" idx="1"/>
          </p:nvPr>
        </p:nvSpPr>
        <p:spPr>
          <a:xfrm>
            <a:off x="1905000" y="5867400"/>
            <a:ext cx="6570722" cy="457200"/>
          </a:xfrm>
        </p:spPr>
        <p:txBody>
          <a:bodyPr>
            <a:normAutofit/>
            <a:scene3d>
              <a:camera prst="orthographicFront"/>
              <a:lightRig rig="soft" dir="t">
                <a:rot lat="0" lon="0" rev="10800000"/>
              </a:lightRig>
            </a:scene3d>
            <a:sp3d>
              <a:contourClr>
                <a:srgbClr val="DDDDDD"/>
              </a:contourClr>
            </a:sp3d>
          </a:bodyPr>
          <a:lstStyle>
            <a:lvl1pPr marL="0" indent="0" algn="l">
              <a:spcBef>
                <a:spcPts val="0"/>
              </a:spcBef>
              <a:buNone/>
              <a:defRPr sz="2000">
                <a:solidFill>
                  <a:schemeClr val="tx1">
                    <a:alpha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2" name="Title 1"/>
          <p:cNvSpPr>
            <a:spLocks noGrp="1"/>
          </p:cNvSpPr>
          <p:nvPr>
            <p:ph type="ctrTitle"/>
          </p:nvPr>
        </p:nvSpPr>
        <p:spPr>
          <a:xfrm>
            <a:off x="1905000" y="4648200"/>
            <a:ext cx="6553200" cy="1219200"/>
          </a:xfrm>
        </p:spPr>
        <p:txBody>
          <a:bodyPr anchor="b" anchorCtr="0">
            <a:noAutofit/>
          </a:bodyPr>
          <a:lstStyle>
            <a:lvl1pPr algn="l">
              <a:defRPr sz="3600"/>
            </a:lvl1pPr>
          </a:lstStyle>
          <a:p>
            <a:r>
              <a:rPr lang="en-US" smtClean="0"/>
              <a:t>Click to edit Master title style</a:t>
            </a: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B56E00DA-168B-4C07-BF6E-E41E139666C1}" type="datetimeFigureOut">
              <a:rPr lang="en-US" smtClean="0"/>
              <a:pPr/>
              <a:t>2/25/2015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242DDB-3575-4C01-A593-CFDFE6909EC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7" name="Group 10"/>
          <p:cNvGrpSpPr/>
          <p:nvPr/>
        </p:nvGrpSpPr>
        <p:grpSpPr>
          <a:xfrm>
            <a:off x="0" y="0"/>
            <a:ext cx="9144000" cy="6858000"/>
            <a:chOff x="-442912" y="457200"/>
            <a:chExt cx="9144000" cy="6858000"/>
          </a:xfrm>
        </p:grpSpPr>
        <p:sp>
          <p:nvSpPr>
            <p:cNvPr id="18" name="Rectangle 17"/>
            <p:cNvSpPr/>
            <p:nvPr/>
          </p:nvSpPr>
          <p:spPr>
            <a:xfrm>
              <a:off x="-442912" y="457200"/>
              <a:ext cx="9129712" cy="1676400"/>
            </a:xfrm>
            <a:prstGeom prst="rect">
              <a:avLst/>
            </a:prstGeom>
            <a:solidFill>
              <a:schemeClr val="accent3"/>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9" name="Rectangle 18"/>
            <p:cNvSpPr/>
            <p:nvPr/>
          </p:nvSpPr>
          <p:spPr>
            <a:xfrm>
              <a:off x="6872288" y="457200"/>
              <a:ext cx="18288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0" name="Rectangle 19"/>
            <p:cNvSpPr/>
            <p:nvPr/>
          </p:nvSpPr>
          <p:spPr>
            <a:xfrm>
              <a:off x="6872288" y="457200"/>
              <a:ext cx="1828800" cy="167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1" name="Oval 20"/>
            <p:cNvSpPr/>
            <p:nvPr/>
          </p:nvSpPr>
          <p:spPr>
            <a:xfrm>
              <a:off x="7367588" y="876300"/>
              <a:ext cx="838200" cy="83820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Vertical Title 1"/>
          <p:cNvSpPr>
            <a:spLocks noGrp="1"/>
          </p:cNvSpPr>
          <p:nvPr>
            <p:ph type="title" orient="vert"/>
          </p:nvPr>
        </p:nvSpPr>
        <p:spPr>
          <a:xfrm>
            <a:off x="7467600" y="2298700"/>
            <a:ext cx="1447800" cy="3827463"/>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533400" y="2286000"/>
            <a:ext cx="5943600" cy="38401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B56E00DA-168B-4C07-BF6E-E41E139666C1}" type="datetimeFigureOut">
              <a:rPr lang="en-US" smtClean="0"/>
              <a:pPr/>
              <a:t>2/25/2015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848600" y="533400"/>
            <a:ext cx="762000" cy="609600"/>
          </a:xfrm>
        </p:spPr>
        <p:txBody>
          <a:bodyPr/>
          <a:lstStyle/>
          <a:p>
            <a:fld id="{7B242DDB-3575-4C01-A593-CFDFE6909EC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B56E00DA-168B-4C07-BF6E-E41E139666C1}" type="datetimeFigureOut">
              <a:rPr lang="en-US" smtClean="0"/>
              <a:pPr/>
              <a:t>2/25/2015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242DDB-3575-4C01-A593-CFDFE6909EC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0" name="Group 10"/>
          <p:cNvGrpSpPr/>
          <p:nvPr/>
        </p:nvGrpSpPr>
        <p:grpSpPr>
          <a:xfrm>
            <a:off x="0" y="0"/>
            <a:ext cx="9144000" cy="6858000"/>
            <a:chOff x="0" y="0"/>
            <a:chExt cx="9144000" cy="6858000"/>
          </a:xfrm>
        </p:grpSpPr>
        <p:sp>
          <p:nvSpPr>
            <p:cNvPr id="7" name="Rectangle 6"/>
            <p:cNvSpPr/>
            <p:nvPr/>
          </p:nvSpPr>
          <p:spPr>
            <a:xfrm>
              <a:off x="0" y="0"/>
              <a:ext cx="18288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Rectangle 7"/>
            <p:cNvSpPr/>
            <p:nvPr/>
          </p:nvSpPr>
          <p:spPr>
            <a:xfrm>
              <a:off x="0" y="2514600"/>
              <a:ext cx="1828800" cy="1828800"/>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Rectangle 8"/>
            <p:cNvSpPr/>
            <p:nvPr/>
          </p:nvSpPr>
          <p:spPr>
            <a:xfrm>
              <a:off x="1828800" y="2514600"/>
              <a:ext cx="7315200" cy="1828800"/>
            </a:xfrm>
            <a:prstGeom prst="rect">
              <a:avLst/>
            </a:prstGeom>
            <a:solidFill>
              <a:schemeClr val="accent1"/>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grpSp>
      <p:sp>
        <p:nvSpPr>
          <p:cNvPr id="2" name="Title 1"/>
          <p:cNvSpPr>
            <a:spLocks noGrp="1"/>
          </p:cNvSpPr>
          <p:nvPr>
            <p:ph type="title"/>
          </p:nvPr>
        </p:nvSpPr>
        <p:spPr>
          <a:xfrm>
            <a:off x="1905000" y="2667000"/>
            <a:ext cx="6629400" cy="1143000"/>
          </a:xfrm>
        </p:spPr>
        <p:txBody>
          <a:bodyPr vert="horz" lIns="91440" tIns="45720" rIns="91440" bIns="45720" rtlCol="0" anchor="b" anchorCtr="0">
            <a:noAutofit/>
          </a:bodyPr>
          <a:lstStyle>
            <a:lvl1pPr algn="l" defTabSz="914400" rtl="0" eaLnBrk="1" latinLnBrk="0" hangingPunct="1">
              <a:spcBef>
                <a:spcPct val="0"/>
              </a:spcBef>
              <a:buNone/>
              <a:defRPr sz="3600" kern="1200" cap="small" spc="200" baseline="0">
                <a:solidFill>
                  <a:schemeClr val="tx1"/>
                </a:solidFill>
                <a:latin typeface="+mj-lt"/>
                <a:ea typeface="+mj-ea"/>
                <a:cs typeface="+mj-cs"/>
              </a:defRPr>
            </a:lvl1pPr>
          </a:lstStyle>
          <a:p>
            <a:r>
              <a:rPr lang="en-US" smtClean="0"/>
              <a:t>Click to edit Master title style</a:t>
            </a:r>
            <a:endParaRPr/>
          </a:p>
        </p:txBody>
      </p:sp>
      <p:sp>
        <p:nvSpPr>
          <p:cNvPr id="3" name="Text Placeholder 2"/>
          <p:cNvSpPr>
            <a:spLocks noGrp="1"/>
          </p:cNvSpPr>
          <p:nvPr>
            <p:ph type="body" idx="1"/>
          </p:nvPr>
        </p:nvSpPr>
        <p:spPr>
          <a:xfrm>
            <a:off x="152400" y="4495800"/>
            <a:ext cx="1524000" cy="2057400"/>
          </a:xfrm>
        </p:spPr>
        <p:txBody>
          <a:bodyPr vert="horz" lIns="91440" tIns="45720" rIns="91440" bIns="45720" rtlCol="0">
            <a:normAutofit/>
          </a:bodyPr>
          <a:lstStyle>
            <a:lvl1pPr marL="0" indent="0">
              <a:lnSpc>
                <a:spcPct val="200000"/>
              </a:lnSpc>
              <a:buNone/>
              <a:defRPr sz="1600" b="1" kern="1200">
                <a:solidFill>
                  <a:srgbClr val="000000">
                    <a:alpha val="50196"/>
                  </a:srgbClr>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lvl="0" indent="0" algn="l" defTabSz="914400" rtl="0" eaLnBrk="1" latinLnBrk="0" hangingPunct="1">
              <a:lnSpc>
                <a:spcPct val="150000"/>
              </a:lnSpc>
              <a:spcBef>
                <a:spcPts val="1800"/>
              </a:spcBef>
              <a:buClr>
                <a:schemeClr val="accent1"/>
              </a:buClr>
              <a:buSzPct val="80000"/>
              <a:buFont typeface="Wingdings" pitchFamily="2" charset="2"/>
              <a:buNone/>
            </a:pPr>
            <a:r>
              <a:rPr lang="en-US" smtClean="0"/>
              <a:t>Click to edit Master text styles</a:t>
            </a:r>
          </a:p>
        </p:txBody>
      </p:sp>
      <p:sp>
        <p:nvSpPr>
          <p:cNvPr id="4" name="Date Placeholder 3"/>
          <p:cNvSpPr>
            <a:spLocks noGrp="1"/>
          </p:cNvSpPr>
          <p:nvPr>
            <p:ph type="dt" sz="half" idx="10"/>
          </p:nvPr>
        </p:nvSpPr>
        <p:spPr>
          <a:xfrm>
            <a:off x="6931152" y="6556248"/>
            <a:ext cx="1673352" cy="228600"/>
          </a:xfrm>
        </p:spPr>
        <p:txBody>
          <a:bodyPr/>
          <a:lstStyle/>
          <a:p>
            <a:fld id="{B56E00DA-168B-4C07-BF6E-E41E139666C1}" type="datetimeFigureOut">
              <a:rPr lang="en-US" smtClean="0"/>
              <a:pPr/>
              <a:t>2/25/2015</a:t>
            </a:fld>
            <a:endParaRPr lang="en-US"/>
          </a:p>
        </p:txBody>
      </p:sp>
      <p:sp>
        <p:nvSpPr>
          <p:cNvPr id="5" name="Footer Placeholder 4"/>
          <p:cNvSpPr>
            <a:spLocks noGrp="1"/>
          </p:cNvSpPr>
          <p:nvPr>
            <p:ph type="ftr" sz="quarter" idx="11"/>
          </p:nvPr>
        </p:nvSpPr>
        <p:spPr>
          <a:xfrm>
            <a:off x="1892808" y="6556248"/>
            <a:ext cx="1673352" cy="228600"/>
          </a:xfrm>
        </p:spPr>
        <p:txBody>
          <a:bodyPr/>
          <a:lstStyle/>
          <a:p>
            <a:endParaRPr lang="en-US"/>
          </a:p>
        </p:txBody>
      </p:sp>
      <p:sp>
        <p:nvSpPr>
          <p:cNvPr id="6" name="Slide Number Placeholder 5"/>
          <p:cNvSpPr>
            <a:spLocks noGrp="1"/>
          </p:cNvSpPr>
          <p:nvPr>
            <p:ph type="sldNum" sz="quarter" idx="12"/>
          </p:nvPr>
        </p:nvSpPr>
        <p:spPr>
          <a:xfrm>
            <a:off x="4867656" y="6556248"/>
            <a:ext cx="762000" cy="228600"/>
          </a:xfrm>
          <a:noFill/>
          <a:ln>
            <a:noFill/>
          </a:ln>
          <a:effectLst/>
        </p:spPr>
        <p:txBody>
          <a:bodyPr vert="horz" lIns="91440" tIns="45720" rIns="91440" bIns="45720" rtlCol="0" anchor="ctr"/>
          <a:lstStyle>
            <a:lvl1pPr marL="0" algn="ctr" defTabSz="914400" rtl="0" eaLnBrk="1" latinLnBrk="0" hangingPunct="1">
              <a:defRPr sz="900" kern="1200" cap="small" baseline="0">
                <a:solidFill>
                  <a:sysClr val="windowText" lastClr="000000"/>
                </a:solidFill>
                <a:latin typeface="+mj-lt"/>
                <a:ea typeface="+mn-ea"/>
                <a:cs typeface="+mn-cs"/>
              </a:defRPr>
            </a:lvl1pPr>
          </a:lstStyle>
          <a:p>
            <a:fld id="{7B242DDB-3575-4C01-A593-CFDFE6909EC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438400" y="228600"/>
            <a:ext cx="6248400" cy="1143000"/>
          </a:xfrm>
        </p:spPr>
        <p:txBody>
          <a:bodyPr/>
          <a:lstStyle/>
          <a:p>
            <a:r>
              <a:rPr lang="en-US" smtClean="0"/>
              <a:t>Click to edit Master title style</a:t>
            </a:r>
            <a:endParaRPr/>
          </a:p>
        </p:txBody>
      </p:sp>
      <p:sp>
        <p:nvSpPr>
          <p:cNvPr id="3" name="Content Placeholder 2"/>
          <p:cNvSpPr>
            <a:spLocks noGrp="1"/>
          </p:cNvSpPr>
          <p:nvPr>
            <p:ph sz="half" idx="1"/>
          </p:nvPr>
        </p:nvSpPr>
        <p:spPr>
          <a:xfrm>
            <a:off x="2438400" y="2298700"/>
            <a:ext cx="2971800" cy="3827463"/>
          </a:xfrm>
        </p:spPr>
        <p:txBody>
          <a:bodyPr>
            <a:normAutofit/>
          </a:bodyPr>
          <a:lstStyle>
            <a:lvl1pPr marL="228600" indent="-228600">
              <a:defRPr sz="1800"/>
            </a:lvl1pPr>
            <a:lvl2pPr marL="457200" indent="-228600">
              <a:defRPr sz="1800"/>
            </a:lvl2pPr>
            <a:lvl3pPr marL="685800" indent="-228600">
              <a:defRPr sz="1800"/>
            </a:lvl3pPr>
            <a:lvl4pPr marL="914400" indent="-228600">
              <a:defRPr sz="1800"/>
            </a:lvl4pPr>
            <a:lvl5pPr marL="1143000" indent="-228600">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5715000" y="2298700"/>
            <a:ext cx="2971800" cy="3827463"/>
          </a:xfrm>
        </p:spPr>
        <p:txBody>
          <a:bodyPr>
            <a:normAutofit/>
          </a:bodyPr>
          <a:lstStyle>
            <a:lvl1pPr marL="228600" indent="-228600">
              <a:defRPr sz="1800"/>
            </a:lvl1pPr>
            <a:lvl2pPr marL="457200" indent="-228600">
              <a:defRPr sz="1800"/>
            </a:lvl2pPr>
            <a:lvl3pPr marL="685800" indent="-228600">
              <a:defRPr sz="1800"/>
            </a:lvl3pPr>
            <a:lvl4pPr marL="914400" indent="-228600">
              <a:defRPr sz="1800"/>
            </a:lvl4pPr>
            <a:lvl5pPr marL="1143000" indent="-228600">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B56E00DA-168B-4C07-BF6E-E41E139666C1}" type="datetimeFigureOut">
              <a:rPr lang="en-US" smtClean="0"/>
              <a:pPr/>
              <a:t>2/25/2015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242DDB-3575-4C01-A593-CFDFE6909EC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438400" y="228600"/>
            <a:ext cx="6248400" cy="1143000"/>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2438400" y="2291697"/>
            <a:ext cx="2971800" cy="639762"/>
          </a:xfrm>
        </p:spPr>
        <p:txBody>
          <a:bodyPr vert="horz" lIns="91440" tIns="45720" rIns="91440" bIns="45720" rtlCol="0" anchor="ctr" anchorCtr="0">
            <a:noAutofit/>
          </a:bodyPr>
          <a:lstStyle>
            <a:lvl1pPr marL="0" indent="0">
              <a:buNone/>
              <a:defRPr sz="2200" b="0" kern="1200">
                <a:solidFill>
                  <a:schemeClr val="tx1"/>
                </a:solidFill>
                <a:latin typeface="+mj-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spcBef>
                <a:spcPts val="1800"/>
              </a:spcBef>
              <a:buClr>
                <a:schemeClr val="accent1"/>
              </a:buClr>
              <a:buSzPct val="80000"/>
              <a:buFont typeface="Wingdings" pitchFamily="2" charset="2"/>
              <a:buNone/>
            </a:pPr>
            <a:r>
              <a:rPr lang="en-US" smtClean="0"/>
              <a:t>Click to edit Master text styles</a:t>
            </a:r>
          </a:p>
        </p:txBody>
      </p:sp>
      <p:sp>
        <p:nvSpPr>
          <p:cNvPr id="4" name="Content Placeholder 3"/>
          <p:cNvSpPr>
            <a:spLocks noGrp="1"/>
          </p:cNvSpPr>
          <p:nvPr>
            <p:ph sz="half" idx="2"/>
          </p:nvPr>
        </p:nvSpPr>
        <p:spPr>
          <a:xfrm>
            <a:off x="2447925" y="3137647"/>
            <a:ext cx="2971800" cy="2999232"/>
          </a:xfrm>
        </p:spPr>
        <p:txBody>
          <a:bodyPr vert="horz" lIns="91440" tIns="45720" rIns="91440" bIns="45720" rtlCol="0">
            <a:normAutofit/>
          </a:bodyPr>
          <a:lstStyle>
            <a:lvl1pPr marL="228600" indent="-228600" algn="l" defTabSz="914400" rtl="0" eaLnBrk="1" latinLnBrk="0" hangingPunct="1">
              <a:buSzPct val="80000"/>
              <a:buFont typeface="Wingdings" pitchFamily="2" charset="2"/>
              <a:defRPr sz="1800" kern="1200">
                <a:solidFill>
                  <a:schemeClr val="tx1"/>
                </a:solidFill>
                <a:latin typeface="+mn-lt"/>
                <a:ea typeface="+mn-ea"/>
                <a:cs typeface="+mn-cs"/>
              </a:defRPr>
            </a:lvl1pPr>
            <a:lvl2pPr marL="457200" indent="-228600" algn="l" defTabSz="914400" rtl="0" eaLnBrk="1" latinLnBrk="0" hangingPunct="1">
              <a:buSzPct val="80000"/>
              <a:buFont typeface="Wingdings" pitchFamily="2" charset="2"/>
              <a:tabLst/>
              <a:defRPr sz="1800" kern="1200">
                <a:solidFill>
                  <a:schemeClr val="tx1"/>
                </a:solidFill>
                <a:latin typeface="+mn-lt"/>
                <a:ea typeface="+mn-ea"/>
                <a:cs typeface="+mn-cs"/>
              </a:defRPr>
            </a:lvl2pPr>
            <a:lvl3pPr marL="685800" indent="-228600" algn="l" defTabSz="914400" rtl="0" eaLnBrk="1" latinLnBrk="0" hangingPunct="1">
              <a:buSzPct val="80000"/>
              <a:buFont typeface="Wingdings" pitchFamily="2" charset="2"/>
              <a:tabLst/>
              <a:defRPr sz="1800" kern="1200">
                <a:solidFill>
                  <a:schemeClr val="tx1"/>
                </a:solidFill>
                <a:latin typeface="+mn-lt"/>
                <a:ea typeface="+mn-ea"/>
                <a:cs typeface="+mn-cs"/>
              </a:defRPr>
            </a:lvl3pPr>
            <a:lvl4pPr marL="914400" indent="-228600" algn="l" defTabSz="914400" rtl="0" eaLnBrk="1" latinLnBrk="0" hangingPunct="1">
              <a:buSzPct val="80000"/>
              <a:buFont typeface="Wingdings" pitchFamily="2" charset="2"/>
              <a:tabLst/>
              <a:defRPr sz="1800" kern="1200">
                <a:solidFill>
                  <a:schemeClr val="tx1"/>
                </a:solidFill>
                <a:latin typeface="+mn-lt"/>
                <a:ea typeface="+mn-ea"/>
                <a:cs typeface="+mn-cs"/>
              </a:defRPr>
            </a:lvl4pPr>
            <a:lvl5pPr marL="1143000" indent="-228600" algn="l" defTabSz="914400" rtl="0" eaLnBrk="1" latinLnBrk="0" hangingPunct="1">
              <a:buSzPct val="80000"/>
              <a:buFont typeface="Wingdings" pitchFamily="2" charset="2"/>
              <a:tabLst/>
              <a:defRPr sz="1800" kern="1200">
                <a:solidFill>
                  <a:schemeClr val="tx1"/>
                </a:solidFill>
                <a:latin typeface="+mn-lt"/>
                <a:ea typeface="+mn-ea"/>
                <a:cs typeface="+mn-cs"/>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5715000" y="2291697"/>
            <a:ext cx="2971800" cy="639762"/>
          </a:xfrm>
        </p:spPr>
        <p:txBody>
          <a:bodyPr anchor="ctr" anchorCtr="0">
            <a:noAutofit/>
          </a:bodyPr>
          <a:lstStyle>
            <a:lvl1pPr marL="0" indent="0">
              <a:buNone/>
              <a:defRPr sz="22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715000" y="3137647"/>
            <a:ext cx="2971800" cy="3001962"/>
          </a:xfrm>
        </p:spPr>
        <p:txBody>
          <a:bodyPr vert="horz" lIns="91440" tIns="45720" rIns="91440" bIns="45720" rtlCol="0">
            <a:normAutofit/>
          </a:bodyPr>
          <a:lstStyle>
            <a:lvl1pPr marL="228600" indent="-228600" algn="l" defTabSz="914400" rtl="0" eaLnBrk="1" latinLnBrk="0" hangingPunct="1">
              <a:buSzPct val="80000"/>
              <a:buFont typeface="Wingdings" pitchFamily="2" charset="2"/>
              <a:defRPr sz="1800" kern="1200">
                <a:solidFill>
                  <a:schemeClr val="tx1"/>
                </a:solidFill>
                <a:latin typeface="+mn-lt"/>
                <a:ea typeface="+mn-ea"/>
                <a:cs typeface="+mn-cs"/>
              </a:defRPr>
            </a:lvl1pPr>
            <a:lvl2pPr marL="457200" indent="-228600" algn="l" defTabSz="914400" rtl="0" eaLnBrk="1" latinLnBrk="0" hangingPunct="1">
              <a:buSzPct val="80000"/>
              <a:buFont typeface="Wingdings" pitchFamily="2" charset="2"/>
              <a:defRPr sz="1800" kern="1200">
                <a:solidFill>
                  <a:schemeClr val="tx1"/>
                </a:solidFill>
                <a:latin typeface="+mn-lt"/>
                <a:ea typeface="+mn-ea"/>
                <a:cs typeface="+mn-cs"/>
              </a:defRPr>
            </a:lvl2pPr>
            <a:lvl3pPr marL="685800" indent="-228600" algn="l" defTabSz="914400" rtl="0" eaLnBrk="1" latinLnBrk="0" hangingPunct="1">
              <a:buSzPct val="80000"/>
              <a:buFont typeface="Wingdings" pitchFamily="2" charset="2"/>
              <a:defRPr sz="1800" kern="1200">
                <a:solidFill>
                  <a:schemeClr val="tx1"/>
                </a:solidFill>
                <a:latin typeface="+mn-lt"/>
                <a:ea typeface="+mn-ea"/>
                <a:cs typeface="+mn-cs"/>
              </a:defRPr>
            </a:lvl3pPr>
            <a:lvl4pPr marL="914400" indent="-228600" algn="l" defTabSz="914400" rtl="0" eaLnBrk="1" latinLnBrk="0" hangingPunct="1">
              <a:buSzPct val="80000"/>
              <a:buFont typeface="Wingdings" pitchFamily="2" charset="2"/>
              <a:defRPr sz="1800" kern="1200">
                <a:solidFill>
                  <a:schemeClr val="tx1"/>
                </a:solidFill>
                <a:latin typeface="+mn-lt"/>
                <a:ea typeface="+mn-ea"/>
                <a:cs typeface="+mn-cs"/>
              </a:defRPr>
            </a:lvl4pPr>
            <a:lvl5pPr marL="1143000" indent="-228600" algn="l" defTabSz="914400" rtl="0" eaLnBrk="1" latinLnBrk="0" hangingPunct="1">
              <a:buSzPct val="80000"/>
              <a:buFont typeface="Wingdings" pitchFamily="2" charset="2"/>
              <a:defRPr sz="1800" kern="1200">
                <a:solidFill>
                  <a:schemeClr val="tx1"/>
                </a:solidFill>
                <a:latin typeface="+mn-lt"/>
                <a:ea typeface="+mn-ea"/>
                <a:cs typeface="+mn-cs"/>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B56E00DA-168B-4C07-BF6E-E41E139666C1}" type="datetimeFigureOut">
              <a:rPr lang="en-US" smtClean="0"/>
              <a:pPr/>
              <a:t>2/25/2015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B242DDB-3575-4C01-A593-CFDFE6909EC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grpSp>
        <p:nvGrpSpPr>
          <p:cNvPr id="6" name="Group 10"/>
          <p:cNvGrpSpPr/>
          <p:nvPr/>
        </p:nvGrpSpPr>
        <p:grpSpPr>
          <a:xfrm>
            <a:off x="0" y="0"/>
            <a:ext cx="9144000" cy="1676400"/>
            <a:chOff x="0" y="0"/>
            <a:chExt cx="9144000" cy="1676400"/>
          </a:xfrm>
        </p:grpSpPr>
        <p:sp>
          <p:nvSpPr>
            <p:cNvPr id="7" name="Rectangle 6"/>
            <p:cNvSpPr/>
            <p:nvPr/>
          </p:nvSpPr>
          <p:spPr>
            <a:xfrm>
              <a:off x="0" y="0"/>
              <a:ext cx="9144000" cy="1676400"/>
            </a:xfrm>
            <a:prstGeom prst="rect">
              <a:avLst/>
            </a:prstGeom>
            <a:solidFill>
              <a:schemeClr val="accent1"/>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9" name="Rectangle 8"/>
            <p:cNvSpPr/>
            <p:nvPr/>
          </p:nvSpPr>
          <p:spPr>
            <a:xfrm>
              <a:off x="0" y="0"/>
              <a:ext cx="1828800" cy="167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Oval 9"/>
            <p:cNvSpPr/>
            <p:nvPr/>
          </p:nvSpPr>
          <p:spPr>
            <a:xfrm>
              <a:off x="495300" y="419100"/>
              <a:ext cx="838200" cy="83820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B56E00DA-168B-4C07-BF6E-E41E139666C1}" type="datetimeFigureOut">
              <a:rPr lang="en-US" smtClean="0"/>
              <a:pPr/>
              <a:t>2/25/2015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B242DDB-3575-4C01-A593-CFDFE6909EC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grpSp>
        <p:nvGrpSpPr>
          <p:cNvPr id="5" name="Group 9"/>
          <p:cNvGrpSpPr/>
          <p:nvPr/>
        </p:nvGrpSpPr>
        <p:grpSpPr>
          <a:xfrm>
            <a:off x="0" y="0"/>
            <a:ext cx="1828800" cy="1676400"/>
            <a:chOff x="457200" y="457200"/>
            <a:chExt cx="1828800" cy="1676400"/>
          </a:xfrm>
        </p:grpSpPr>
        <p:sp>
          <p:nvSpPr>
            <p:cNvPr id="8" name="Rectangle 7"/>
            <p:cNvSpPr/>
            <p:nvPr/>
          </p:nvSpPr>
          <p:spPr>
            <a:xfrm>
              <a:off x="457200" y="457200"/>
              <a:ext cx="1828800" cy="1676400"/>
            </a:xfrm>
            <a:prstGeom prst="rect">
              <a:avLst/>
            </a:prstGeom>
            <a:solidFill>
              <a:schemeClr val="accent2"/>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Oval 8"/>
            <p:cNvSpPr/>
            <p:nvPr/>
          </p:nvSpPr>
          <p:spPr>
            <a:xfrm>
              <a:off x="952500" y="876300"/>
              <a:ext cx="838200" cy="83820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Date Placeholder 1"/>
          <p:cNvSpPr>
            <a:spLocks noGrp="1"/>
          </p:cNvSpPr>
          <p:nvPr>
            <p:ph type="dt" sz="half" idx="10"/>
          </p:nvPr>
        </p:nvSpPr>
        <p:spPr/>
        <p:txBody>
          <a:bodyPr/>
          <a:lstStyle/>
          <a:p>
            <a:fld id="{B56E00DA-168B-4C07-BF6E-E41E139666C1}" type="datetimeFigureOut">
              <a:rPr lang="en-US" smtClean="0"/>
              <a:pPr/>
              <a:t>2/25/2015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B242DDB-3575-4C01-A593-CFDFE6909EC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441448" y="228600"/>
            <a:ext cx="6245352" cy="1143000"/>
          </a:xfrm>
        </p:spPr>
        <p:txBody>
          <a:bodyPr vert="horz" lIns="91440" tIns="45720" rIns="91440" bIns="45720" rtlCol="0" anchor="ctr">
            <a:normAutofit/>
          </a:bodyPr>
          <a:lstStyle>
            <a:lvl1pPr algn="r" defTabSz="914400" rtl="0" eaLnBrk="1" latinLnBrk="0" hangingPunct="1">
              <a:spcBef>
                <a:spcPct val="0"/>
              </a:spcBef>
              <a:buNone/>
              <a:defRPr sz="4400" kern="1200" cap="small" spc="200" baseline="0">
                <a:solidFill>
                  <a:schemeClr val="tx1"/>
                </a:solidFill>
                <a:latin typeface="+mj-lt"/>
                <a:ea typeface="+mj-ea"/>
                <a:cs typeface="+mj-cs"/>
              </a:defRPr>
            </a:lvl1pPr>
          </a:lstStyle>
          <a:p>
            <a:r>
              <a:rPr lang="en-US" smtClean="0"/>
              <a:t>Click to edit Master title style</a:t>
            </a:r>
            <a:endParaRPr/>
          </a:p>
        </p:txBody>
      </p:sp>
      <p:sp>
        <p:nvSpPr>
          <p:cNvPr id="3" name="Content Placeholder 2"/>
          <p:cNvSpPr>
            <a:spLocks noGrp="1"/>
          </p:cNvSpPr>
          <p:nvPr>
            <p:ph idx="1"/>
          </p:nvPr>
        </p:nvSpPr>
        <p:spPr>
          <a:xfrm>
            <a:off x="2706624" y="2446991"/>
            <a:ext cx="5715000" cy="3531198"/>
          </a:xfrm>
        </p:spPr>
        <p:txBody>
          <a:bodyPr>
            <a:normAutofit/>
          </a:bodyPr>
          <a:lstStyle>
            <a:lvl1pPr>
              <a:defRPr sz="22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164592" y="3031490"/>
            <a:ext cx="1524000" cy="2362200"/>
          </a:xfrm>
        </p:spPr>
        <p:txBody>
          <a:bodyPr/>
          <a:lstStyle>
            <a:lvl1pPr marL="0" indent="0">
              <a:lnSpc>
                <a:spcPct val="150000"/>
              </a:lnSpc>
              <a:buNone/>
              <a:defRPr sz="1400" b="1">
                <a:solidFill>
                  <a:srgbClr val="000000">
                    <a:alpha val="50196"/>
                  </a:srgb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56E00DA-168B-4C07-BF6E-E41E139666C1}" type="datetimeFigureOut">
              <a:rPr lang="en-US" smtClean="0"/>
              <a:pPr/>
              <a:t>2/25/2015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242DDB-3575-4C01-A593-CFDFE6909EC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441448" y="228600"/>
            <a:ext cx="6245352" cy="1143000"/>
          </a:xfrm>
        </p:spPr>
        <p:txBody>
          <a:bodyPr vert="horz" lIns="91440" tIns="45720" rIns="91440" bIns="45720" rtlCol="0" anchor="ctr">
            <a:normAutofit/>
          </a:bodyPr>
          <a:lstStyle>
            <a:lvl1pPr algn="r" defTabSz="914400" rtl="0" eaLnBrk="1" latinLnBrk="0" hangingPunct="1">
              <a:spcBef>
                <a:spcPct val="0"/>
              </a:spcBef>
              <a:buNone/>
              <a:defRPr sz="4400" kern="1200" cap="small" spc="200" baseline="0">
                <a:solidFill>
                  <a:schemeClr val="tx1"/>
                </a:solidFill>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2706624" y="2450592"/>
            <a:ext cx="5715000" cy="3529584"/>
          </a:xfrm>
          <a:noFill/>
          <a:ln w="101600" cmpd="sng">
            <a:miter lim="800000"/>
          </a:ln>
          <a:effectLst>
            <a:outerShdw blurRad="63500" sx="102000" sy="102000" algn="ctr" rotWithShape="0">
              <a:prstClr val="black">
                <a:alpha val="30000"/>
              </a:prstClr>
            </a:outerShdw>
          </a:effectLst>
        </p:spPr>
        <p:style>
          <a:lnRef idx="3">
            <a:schemeClr val="lt1"/>
          </a:lnRef>
          <a:fillRef idx="1">
            <a:schemeClr val="accent2"/>
          </a:fillRef>
          <a:effectRef idx="1">
            <a:schemeClr val="accent2"/>
          </a:effectRef>
          <a:fontRef idx="none"/>
        </p:style>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4" name="Text Placeholder 3"/>
          <p:cNvSpPr>
            <a:spLocks noGrp="1"/>
          </p:cNvSpPr>
          <p:nvPr>
            <p:ph type="body" sz="half" idx="2"/>
          </p:nvPr>
        </p:nvSpPr>
        <p:spPr>
          <a:xfrm>
            <a:off x="164592" y="3031489"/>
            <a:ext cx="1527048" cy="2359152"/>
          </a:xfrm>
        </p:spPr>
        <p:txBody>
          <a:bodyPr vert="horz" lIns="91440" tIns="45720" rIns="91440" bIns="45720" rtlCol="0">
            <a:normAutofit/>
          </a:bodyPr>
          <a:lstStyle>
            <a:lvl1pPr marL="0" indent="0">
              <a:lnSpc>
                <a:spcPct val="150000"/>
              </a:lnSpc>
              <a:buNone/>
              <a:defRPr sz="1400" b="1" kern="1200">
                <a:solidFill>
                  <a:srgbClr val="000000">
                    <a:alpha val="50196"/>
                  </a:srgb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lnSpc>
                <a:spcPct val="150000"/>
              </a:lnSpc>
              <a:spcBef>
                <a:spcPts val="1800"/>
              </a:spcBef>
              <a:buClr>
                <a:schemeClr val="accent1"/>
              </a:buClr>
              <a:buSzPct val="80000"/>
              <a:buFont typeface="Wingdings" pitchFamily="2" charset="2"/>
              <a:buNone/>
            </a:pPr>
            <a:r>
              <a:rPr lang="en-US" smtClean="0"/>
              <a:t>Click to edit Master text styles</a:t>
            </a:r>
          </a:p>
        </p:txBody>
      </p:sp>
      <p:sp>
        <p:nvSpPr>
          <p:cNvPr id="5" name="Date Placeholder 4"/>
          <p:cNvSpPr>
            <a:spLocks noGrp="1"/>
          </p:cNvSpPr>
          <p:nvPr>
            <p:ph type="dt" sz="half" idx="10"/>
          </p:nvPr>
        </p:nvSpPr>
        <p:spPr/>
        <p:txBody>
          <a:bodyPr/>
          <a:lstStyle/>
          <a:p>
            <a:fld id="{B56E00DA-168B-4C07-BF6E-E41E139666C1}" type="datetimeFigureOut">
              <a:rPr lang="en-US" smtClean="0"/>
              <a:pPr/>
              <a:t>2/25/2015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242DDB-3575-4C01-A593-CFDFE6909EC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0" name="Group 11"/>
          <p:cNvGrpSpPr/>
          <p:nvPr/>
        </p:nvGrpSpPr>
        <p:grpSpPr>
          <a:xfrm>
            <a:off x="0" y="0"/>
            <a:ext cx="9144000" cy="6858000"/>
            <a:chOff x="0" y="0"/>
            <a:chExt cx="9144000" cy="6858000"/>
          </a:xfrm>
        </p:grpSpPr>
        <p:sp>
          <p:nvSpPr>
            <p:cNvPr id="7" name="Rectangle 6"/>
            <p:cNvSpPr/>
            <p:nvPr/>
          </p:nvSpPr>
          <p:spPr>
            <a:xfrm>
              <a:off x="457200" y="0"/>
              <a:ext cx="8686800" cy="1676400"/>
            </a:xfrm>
            <a:prstGeom prst="rect">
              <a:avLst/>
            </a:prstGeom>
            <a:solidFill>
              <a:schemeClr val="accent1"/>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Rectangle 7"/>
            <p:cNvSpPr/>
            <p:nvPr/>
          </p:nvSpPr>
          <p:spPr>
            <a:xfrm>
              <a:off x="0" y="0"/>
              <a:ext cx="18288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Rectangle 8"/>
            <p:cNvSpPr/>
            <p:nvPr/>
          </p:nvSpPr>
          <p:spPr>
            <a:xfrm>
              <a:off x="0" y="0"/>
              <a:ext cx="1828800" cy="167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Oval 10"/>
            <p:cNvSpPr/>
            <p:nvPr/>
          </p:nvSpPr>
          <p:spPr>
            <a:xfrm>
              <a:off x="495300" y="419100"/>
              <a:ext cx="838200" cy="83820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3" name="Text Placeholder 2"/>
          <p:cNvSpPr>
            <a:spLocks noGrp="1"/>
          </p:cNvSpPr>
          <p:nvPr>
            <p:ph type="body" idx="1"/>
          </p:nvPr>
        </p:nvSpPr>
        <p:spPr>
          <a:xfrm>
            <a:off x="2438400" y="2286000"/>
            <a:ext cx="6248400" cy="38401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2" name="Title Placeholder 1"/>
          <p:cNvSpPr>
            <a:spLocks noGrp="1"/>
          </p:cNvSpPr>
          <p:nvPr>
            <p:ph type="title"/>
          </p:nvPr>
        </p:nvSpPr>
        <p:spPr>
          <a:xfrm>
            <a:off x="2438400" y="228600"/>
            <a:ext cx="6248400" cy="1143000"/>
          </a:xfrm>
          <a:prstGeom prst="rect">
            <a:avLst/>
          </a:prstGeom>
        </p:spPr>
        <p:txBody>
          <a:bodyPr vert="horz" lIns="91440" tIns="45720" rIns="91440" bIns="45720" rtlCol="0" anchor="ctr">
            <a:normAutofit/>
          </a:bodyPr>
          <a:lstStyle/>
          <a:p>
            <a:r>
              <a:rPr lang="en-US" smtClean="0"/>
              <a:t>Click to edit Master title style</a:t>
            </a:r>
            <a:endParaRPr/>
          </a:p>
        </p:txBody>
      </p:sp>
      <p:sp>
        <p:nvSpPr>
          <p:cNvPr id="4" name="Date Placeholder 3"/>
          <p:cNvSpPr>
            <a:spLocks noGrp="1"/>
          </p:cNvSpPr>
          <p:nvPr>
            <p:ph type="dt" sz="half" idx="2"/>
          </p:nvPr>
        </p:nvSpPr>
        <p:spPr>
          <a:xfrm>
            <a:off x="6553200" y="6351494"/>
            <a:ext cx="2133600" cy="365125"/>
          </a:xfrm>
          <a:prstGeom prst="rect">
            <a:avLst/>
          </a:prstGeom>
        </p:spPr>
        <p:txBody>
          <a:bodyPr vert="horz" lIns="91440" tIns="45720" rIns="91440" bIns="45720" rtlCol="0" anchor="ctr"/>
          <a:lstStyle>
            <a:lvl1pPr algn="r">
              <a:defRPr sz="900" cap="small" baseline="0">
                <a:solidFill>
                  <a:schemeClr val="tx1"/>
                </a:solidFill>
                <a:latin typeface="+mj-lt"/>
              </a:defRPr>
            </a:lvl1pPr>
          </a:lstStyle>
          <a:p>
            <a:fld id="{B56E00DA-168B-4C07-BF6E-E41E139666C1}" type="datetimeFigureOut">
              <a:rPr lang="en-US" smtClean="0"/>
              <a:pPr/>
              <a:t>2/25/2015</a:t>
            </a:fld>
            <a:endParaRPr lang="en-US"/>
          </a:p>
        </p:txBody>
      </p:sp>
      <p:sp>
        <p:nvSpPr>
          <p:cNvPr id="5" name="Footer Placeholder 4"/>
          <p:cNvSpPr>
            <a:spLocks noGrp="1"/>
          </p:cNvSpPr>
          <p:nvPr>
            <p:ph type="ftr" sz="quarter" idx="3"/>
          </p:nvPr>
        </p:nvSpPr>
        <p:spPr>
          <a:xfrm>
            <a:off x="2438400" y="6356350"/>
            <a:ext cx="2895600" cy="365125"/>
          </a:xfrm>
          <a:prstGeom prst="rect">
            <a:avLst/>
          </a:prstGeom>
        </p:spPr>
        <p:txBody>
          <a:bodyPr vert="horz" lIns="91440" tIns="45720" rIns="91440" bIns="45720" rtlCol="0" anchor="ctr"/>
          <a:lstStyle>
            <a:lvl1pPr algn="l">
              <a:defRPr sz="900" cap="small" baseline="0">
                <a:solidFill>
                  <a:schemeClr val="tx1"/>
                </a:solidFill>
                <a:latin typeface="+mj-lt"/>
              </a:defRPr>
            </a:lvl1pPr>
          </a:lstStyle>
          <a:p>
            <a:endParaRPr lang="en-US"/>
          </a:p>
        </p:txBody>
      </p:sp>
      <p:sp>
        <p:nvSpPr>
          <p:cNvPr id="6" name="Slide Number Placeholder 5"/>
          <p:cNvSpPr>
            <a:spLocks noGrp="1"/>
          </p:cNvSpPr>
          <p:nvPr>
            <p:ph type="sldNum" sz="quarter" idx="4"/>
          </p:nvPr>
        </p:nvSpPr>
        <p:spPr>
          <a:xfrm>
            <a:off x="533400" y="533400"/>
            <a:ext cx="762000" cy="609600"/>
          </a:xfrm>
          <a:prstGeom prst="rect">
            <a:avLst/>
          </a:prstGeom>
        </p:spPr>
        <p:txBody>
          <a:bodyPr vert="horz" lIns="91440" tIns="45720" rIns="91440" bIns="45720" rtlCol="0" anchor="ctr"/>
          <a:lstStyle>
            <a:lvl1pPr algn="ctr">
              <a:defRPr sz="1600" cap="small" baseline="0">
                <a:solidFill>
                  <a:schemeClr val="tx1"/>
                </a:solidFill>
                <a:latin typeface="+mj-lt"/>
              </a:defRPr>
            </a:lvl1pPr>
          </a:lstStyle>
          <a:p>
            <a:fld id="{7B242DDB-3575-4C01-A593-CFDFE6909EC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 id="2147483942" r:id="rId6"/>
    <p:sldLayoutId id="2147483943" r:id="rId7"/>
    <p:sldLayoutId id="2147483944" r:id="rId8"/>
    <p:sldLayoutId id="2147483945" r:id="rId9"/>
    <p:sldLayoutId id="2147483946" r:id="rId10"/>
    <p:sldLayoutId id="2147483947" r:id="rId11"/>
  </p:sldLayoutIdLst>
  <p:txStyles>
    <p:titleStyle>
      <a:lvl1pPr algn="r" defTabSz="914400" rtl="0" eaLnBrk="1" latinLnBrk="0" hangingPunct="1">
        <a:spcBef>
          <a:spcPct val="0"/>
        </a:spcBef>
        <a:buNone/>
        <a:defRPr sz="4400" kern="1200" cap="small" spc="200" baseline="0">
          <a:solidFill>
            <a:schemeClr val="tx1"/>
          </a:solidFill>
          <a:latin typeface="+mj-lt"/>
          <a:ea typeface="+mj-ea"/>
          <a:cs typeface="+mj-cs"/>
        </a:defRPr>
      </a:lvl1pPr>
    </p:titleStyle>
    <p:bodyStyle>
      <a:lvl1pPr marL="457200" indent="-457200" algn="l" defTabSz="914400" rtl="0" eaLnBrk="1" latinLnBrk="0" hangingPunct="1">
        <a:spcBef>
          <a:spcPts val="1800"/>
        </a:spcBef>
        <a:buClr>
          <a:schemeClr val="accent1"/>
        </a:buClr>
        <a:buSzPct val="80000"/>
        <a:buFont typeface="Wingdings" pitchFamily="2" charset="2"/>
        <a:buChar char=""/>
        <a:defRPr sz="2200" kern="1200">
          <a:solidFill>
            <a:schemeClr val="tx1"/>
          </a:solidFill>
          <a:latin typeface="+mn-lt"/>
          <a:ea typeface="+mn-ea"/>
          <a:cs typeface="+mn-cs"/>
        </a:defRPr>
      </a:lvl1pPr>
      <a:lvl2pPr marL="914400" indent="-457200" algn="l" defTabSz="914400" rtl="0" eaLnBrk="1" latinLnBrk="0" hangingPunct="1">
        <a:spcBef>
          <a:spcPts val="1800"/>
        </a:spcBef>
        <a:buClr>
          <a:schemeClr val="accent2"/>
        </a:buClr>
        <a:buSzPct val="80000"/>
        <a:buFont typeface="Wingdings" pitchFamily="2" charset="2"/>
        <a:buChar char=""/>
        <a:defRPr sz="2000" kern="1200">
          <a:solidFill>
            <a:schemeClr val="tx1"/>
          </a:solidFill>
          <a:latin typeface="+mn-lt"/>
          <a:ea typeface="+mn-ea"/>
          <a:cs typeface="+mn-cs"/>
        </a:defRPr>
      </a:lvl2pPr>
      <a:lvl3pPr marL="1371600" indent="-457200" algn="l" defTabSz="914400" rtl="0" eaLnBrk="1" latinLnBrk="0" hangingPunct="1">
        <a:spcBef>
          <a:spcPts val="1200"/>
        </a:spcBef>
        <a:buClr>
          <a:schemeClr val="accent3"/>
        </a:buClr>
        <a:buSzPct val="80000"/>
        <a:buFont typeface="Wingdings" pitchFamily="2" charset="2"/>
        <a:buChar char=""/>
        <a:defRPr sz="1800" kern="1200">
          <a:solidFill>
            <a:schemeClr val="tx1"/>
          </a:solidFill>
          <a:latin typeface="+mn-lt"/>
          <a:ea typeface="+mn-ea"/>
          <a:cs typeface="+mn-cs"/>
        </a:defRPr>
      </a:lvl3pPr>
      <a:lvl4pPr marL="1828800" indent="-457200" algn="l" defTabSz="914400" rtl="0" eaLnBrk="1" latinLnBrk="0" hangingPunct="1">
        <a:spcBef>
          <a:spcPts val="1200"/>
        </a:spcBef>
        <a:buClr>
          <a:schemeClr val="accent4"/>
        </a:buClr>
        <a:buSzPct val="80000"/>
        <a:buFont typeface="Wingdings" pitchFamily="2" charset="2"/>
        <a:buChar char=""/>
        <a:defRPr sz="1600" kern="1200">
          <a:solidFill>
            <a:schemeClr val="tx1"/>
          </a:solidFill>
          <a:latin typeface="+mn-lt"/>
          <a:ea typeface="+mn-ea"/>
          <a:cs typeface="+mn-cs"/>
        </a:defRPr>
      </a:lvl4pPr>
      <a:lvl5pPr marL="2286000" indent="-457200" algn="l" defTabSz="914400" rtl="0" eaLnBrk="1" latinLnBrk="0" hangingPunct="1">
        <a:spcBef>
          <a:spcPts val="1200"/>
        </a:spcBef>
        <a:buClr>
          <a:schemeClr val="accent5"/>
        </a:buClr>
        <a:buSzPct val="80000"/>
        <a:buFont typeface="Wingdings" pitchFamily="2" charset="2"/>
        <a:buChar char=""/>
        <a:defRPr sz="1600" kern="1200">
          <a:solidFill>
            <a:schemeClr val="tx1"/>
          </a:solidFill>
          <a:latin typeface="+mn-lt"/>
          <a:ea typeface="+mn-ea"/>
          <a:cs typeface="+mn-cs"/>
        </a:defRPr>
      </a:lvl5pPr>
      <a:lvl6pPr marL="2743200" indent="-457200" algn="l" defTabSz="914400" rtl="0" eaLnBrk="1" latinLnBrk="0" hangingPunct="1">
        <a:spcBef>
          <a:spcPts val="1200"/>
        </a:spcBef>
        <a:buClr>
          <a:schemeClr val="accent6"/>
        </a:buClr>
        <a:buSzPct val="90000"/>
        <a:buFont typeface="Wingdings" pitchFamily="2" charset="2"/>
        <a:buChar char=""/>
        <a:defRPr sz="1600" kern="1200">
          <a:solidFill>
            <a:schemeClr val="tx1"/>
          </a:solidFill>
          <a:latin typeface="+mn-lt"/>
          <a:ea typeface="+mn-ea"/>
          <a:cs typeface="+mn-cs"/>
        </a:defRPr>
      </a:lvl6pPr>
      <a:lvl7pPr marL="3200400" indent="-457200" algn="l" defTabSz="914400" rtl="0" eaLnBrk="1" latinLnBrk="0" hangingPunct="1">
        <a:spcBef>
          <a:spcPts val="1200"/>
        </a:spcBef>
        <a:buClr>
          <a:schemeClr val="accent1"/>
        </a:buClr>
        <a:buSzPct val="70000"/>
        <a:buFont typeface="Wingdings" pitchFamily="2" charset="2"/>
        <a:buChar char="¢"/>
        <a:defRPr sz="1600" kern="1200" baseline="0">
          <a:solidFill>
            <a:schemeClr val="tx1"/>
          </a:solidFill>
          <a:latin typeface="+mn-lt"/>
          <a:ea typeface="+mn-ea"/>
          <a:cs typeface="+mn-cs"/>
        </a:defRPr>
      </a:lvl7pPr>
      <a:lvl8pPr marL="3657600" indent="-457200" algn="l" defTabSz="914400" rtl="0" eaLnBrk="1" latinLnBrk="0" hangingPunct="1">
        <a:spcBef>
          <a:spcPts val="1200"/>
        </a:spcBef>
        <a:buClr>
          <a:schemeClr val="accent3"/>
        </a:buClr>
        <a:buFont typeface="Courier New" pitchFamily="49" charset="0"/>
        <a:buChar char="o"/>
        <a:defRPr sz="1600" kern="1200" baseline="0">
          <a:solidFill>
            <a:schemeClr val="tx1"/>
          </a:solidFill>
          <a:latin typeface="+mn-lt"/>
          <a:ea typeface="+mn-ea"/>
          <a:cs typeface="+mn-cs"/>
        </a:defRPr>
      </a:lvl8pPr>
      <a:lvl9pPr marL="4114800" indent="-457200" algn="l" defTabSz="914400" rtl="0" eaLnBrk="1" latinLnBrk="0" hangingPunct="1">
        <a:spcBef>
          <a:spcPts val="1200"/>
        </a:spcBef>
        <a:buClr>
          <a:schemeClr val="accent5"/>
        </a:buClr>
        <a:buFont typeface="Arial" pitchFamily="34" charset="0"/>
        <a:buChar char="•"/>
        <a:defRPr sz="1600" kern="1200" baseline="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Ghid%20metodologic%20de%20aplicare%20la%20clas&#259;%20a%20curriculumului%20integrat.pdf" TargetMode="Externa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subTitle" idx="1"/>
          </p:nvPr>
        </p:nvSpPr>
        <p:spPr>
          <a:xfrm>
            <a:off x="2133600" y="5410200"/>
            <a:ext cx="6768988" cy="762000"/>
          </a:xfrm>
        </p:spPr>
        <p:style>
          <a:lnRef idx="0">
            <a:schemeClr val="accent3"/>
          </a:lnRef>
          <a:fillRef idx="3">
            <a:schemeClr val="accent3"/>
          </a:fillRef>
          <a:effectRef idx="3">
            <a:schemeClr val="accent3"/>
          </a:effectRef>
          <a:fontRef idx="minor">
            <a:schemeClr val="lt1"/>
          </a:fontRef>
        </p:style>
        <p:txBody>
          <a:bodyPr>
            <a:normAutofit/>
          </a:bodyPr>
          <a:lstStyle/>
          <a:p>
            <a:pPr algn="ctr">
              <a:lnSpc>
                <a:spcPct val="100000"/>
              </a:lnSpc>
            </a:pPr>
            <a:r>
              <a:rPr lang="en-US" sz="1200" i="1" dirty="0" err="1" smtClean="0">
                <a:solidFill>
                  <a:schemeClr val="accent2">
                    <a:lumMod val="20000"/>
                    <a:lumOff val="80000"/>
                  </a:schemeClr>
                </a:solidFill>
              </a:rPr>
              <a:t>Cerc</a:t>
            </a:r>
            <a:r>
              <a:rPr lang="en-US" sz="1200" i="1" dirty="0" smtClean="0">
                <a:solidFill>
                  <a:schemeClr val="accent2">
                    <a:lumMod val="20000"/>
                    <a:lumOff val="80000"/>
                  </a:schemeClr>
                </a:solidFill>
              </a:rPr>
              <a:t> Pedagogic</a:t>
            </a:r>
            <a:r>
              <a:rPr lang="ro-RO" sz="1200" i="1" dirty="0" smtClean="0">
                <a:solidFill>
                  <a:schemeClr val="accent2">
                    <a:lumMod val="20000"/>
                    <a:lumOff val="80000"/>
                  </a:schemeClr>
                </a:solidFill>
              </a:rPr>
              <a:t> </a:t>
            </a:r>
          </a:p>
          <a:p>
            <a:pPr algn="ctr">
              <a:lnSpc>
                <a:spcPct val="100000"/>
              </a:lnSpc>
            </a:pPr>
            <a:r>
              <a:rPr lang="ro-RO" sz="1200" i="1" dirty="0" smtClean="0">
                <a:solidFill>
                  <a:schemeClr val="accent2">
                    <a:lumMod val="20000"/>
                    <a:lumOff val="80000"/>
                  </a:schemeClr>
                </a:solidFill>
                <a:cs typeface="Aharoni" pitchFamily="2" charset="-79"/>
              </a:rPr>
              <a:t>Colegiul Național Nicolae Titulescu</a:t>
            </a:r>
          </a:p>
          <a:p>
            <a:pPr algn="ctr">
              <a:lnSpc>
                <a:spcPct val="100000"/>
              </a:lnSpc>
            </a:pPr>
            <a:r>
              <a:rPr lang="ro-RO" sz="1200" i="1" dirty="0" smtClean="0">
                <a:solidFill>
                  <a:schemeClr val="accent2">
                    <a:lumMod val="20000"/>
                    <a:lumOff val="80000"/>
                  </a:schemeClr>
                </a:solidFill>
                <a:cs typeface="Aharoni" pitchFamily="2" charset="-79"/>
              </a:rPr>
              <a:t>Craiova </a:t>
            </a:r>
            <a:r>
              <a:rPr lang="en-US" sz="1200" i="1" dirty="0" smtClean="0">
                <a:solidFill>
                  <a:schemeClr val="accent2">
                    <a:lumMod val="20000"/>
                    <a:lumOff val="80000"/>
                  </a:schemeClr>
                </a:solidFill>
                <a:cs typeface="Aharoni" pitchFamily="2" charset="-79"/>
              </a:rPr>
              <a:t>, 27 </a:t>
            </a:r>
            <a:r>
              <a:rPr lang="en-US" sz="1200" i="1" dirty="0" err="1" smtClean="0">
                <a:solidFill>
                  <a:schemeClr val="accent2">
                    <a:lumMod val="20000"/>
                    <a:lumOff val="80000"/>
                  </a:schemeClr>
                </a:solidFill>
                <a:cs typeface="Aharoni" pitchFamily="2" charset="-79"/>
              </a:rPr>
              <a:t>Februarie</a:t>
            </a:r>
            <a:r>
              <a:rPr lang="en-US" sz="1200" i="1" dirty="0" smtClean="0">
                <a:solidFill>
                  <a:schemeClr val="accent2">
                    <a:lumMod val="20000"/>
                    <a:lumOff val="80000"/>
                  </a:schemeClr>
                </a:solidFill>
                <a:cs typeface="Aharoni" pitchFamily="2" charset="-79"/>
              </a:rPr>
              <a:t> 2015</a:t>
            </a:r>
            <a:endParaRPr lang="ro-RO" sz="1200" i="1" dirty="0" smtClean="0">
              <a:solidFill>
                <a:schemeClr val="accent2">
                  <a:lumMod val="20000"/>
                  <a:lumOff val="80000"/>
                </a:schemeClr>
              </a:solidFill>
              <a:cs typeface="Aharoni" pitchFamily="2" charset="-79"/>
            </a:endParaRPr>
          </a:p>
          <a:p>
            <a:pPr>
              <a:lnSpc>
                <a:spcPct val="100000"/>
              </a:lnSpc>
            </a:pPr>
            <a:endParaRPr lang="en-US" dirty="0"/>
          </a:p>
        </p:txBody>
      </p:sp>
      <p:sp>
        <p:nvSpPr>
          <p:cNvPr id="9" name="Title 8"/>
          <p:cNvSpPr>
            <a:spLocks noGrp="1"/>
          </p:cNvSpPr>
          <p:nvPr>
            <p:ph type="ctrTitle"/>
          </p:nvPr>
        </p:nvSpPr>
        <p:spPr>
          <a:xfrm>
            <a:off x="1905000" y="152400"/>
            <a:ext cx="7162800" cy="1524000"/>
          </a:xfrm>
        </p:spPr>
        <p:style>
          <a:lnRef idx="2">
            <a:schemeClr val="accent1">
              <a:shade val="50000"/>
            </a:schemeClr>
          </a:lnRef>
          <a:fillRef idx="1">
            <a:schemeClr val="accent1"/>
          </a:fillRef>
          <a:effectRef idx="0">
            <a:schemeClr val="accent1"/>
          </a:effectRef>
          <a:fontRef idx="minor">
            <a:schemeClr val="lt1"/>
          </a:fontRef>
        </p:style>
        <p:txBody>
          <a:bodyPr>
            <a:normAutofit fontScale="90000"/>
          </a:bodyPr>
          <a:lstStyle/>
          <a:p>
            <a:pPr algn="ctr"/>
            <a:r>
              <a:rPr lang="ro-RO" b="1" dirty="0" smtClean="0">
                <a:solidFill>
                  <a:schemeClr val="accent3">
                    <a:lumMod val="50000"/>
                  </a:schemeClr>
                </a:solidFill>
                <a:latin typeface="Elephant" panose="02020904090505020303" pitchFamily="18" charset="0"/>
              </a:rPr>
              <a:t>Î</a:t>
            </a:r>
            <a:r>
              <a:rPr lang="en-US" b="1" dirty="0" err="1" smtClean="0">
                <a:solidFill>
                  <a:schemeClr val="accent3">
                    <a:lumMod val="50000"/>
                  </a:schemeClr>
                </a:solidFill>
                <a:latin typeface="Elephant" panose="02020904090505020303" pitchFamily="18" charset="0"/>
              </a:rPr>
              <a:t>nv</a:t>
            </a:r>
            <a:r>
              <a:rPr lang="ro-RO" b="1" dirty="0" smtClean="0">
                <a:solidFill>
                  <a:schemeClr val="accent3">
                    <a:lumMod val="50000"/>
                  </a:schemeClr>
                </a:solidFill>
                <a:latin typeface="Elephant" panose="02020904090505020303" pitchFamily="18" charset="0"/>
              </a:rPr>
              <a:t>ă</a:t>
            </a:r>
            <a:r>
              <a:rPr lang="ro-RO" sz="3100" b="1" dirty="0">
                <a:solidFill>
                  <a:schemeClr val="accent3">
                    <a:lumMod val="50000"/>
                  </a:schemeClr>
                </a:solidFill>
                <a:latin typeface="Elephant" panose="02020904090505020303" pitchFamily="18" charset="0"/>
              </a:rPr>
              <a:t>Ț</a:t>
            </a:r>
            <a:r>
              <a:rPr lang="en-US" b="1" dirty="0" smtClean="0">
                <a:solidFill>
                  <a:schemeClr val="accent3">
                    <a:lumMod val="50000"/>
                  </a:schemeClr>
                </a:solidFill>
                <a:latin typeface="Elephant" panose="02020904090505020303" pitchFamily="18" charset="0"/>
              </a:rPr>
              <a:t>are </a:t>
            </a:r>
            <a:r>
              <a:rPr lang="en-US" b="1" dirty="0" err="1">
                <a:solidFill>
                  <a:schemeClr val="accent3">
                    <a:lumMod val="50000"/>
                  </a:schemeClr>
                </a:solidFill>
                <a:latin typeface="Elephant" panose="02020904090505020303" pitchFamily="18" charset="0"/>
              </a:rPr>
              <a:t>pentru</a:t>
            </a:r>
            <a:r>
              <a:rPr lang="en-US" b="1" dirty="0">
                <a:solidFill>
                  <a:schemeClr val="accent3">
                    <a:lumMod val="50000"/>
                  </a:schemeClr>
                </a:solidFill>
                <a:latin typeface="Elephant" panose="02020904090505020303" pitchFamily="18" charset="0"/>
              </a:rPr>
              <a:t> </a:t>
            </a:r>
            <a:r>
              <a:rPr lang="ro-RO" b="1" dirty="0" smtClean="0">
                <a:solidFill>
                  <a:schemeClr val="accent3">
                    <a:lumMod val="50000"/>
                  </a:schemeClr>
                </a:solidFill>
                <a:latin typeface="Elephant" panose="02020904090505020303" pitchFamily="18" charset="0"/>
              </a:rPr>
              <a:t/>
            </a:r>
            <a:br>
              <a:rPr lang="ro-RO" b="1" dirty="0" smtClean="0">
                <a:solidFill>
                  <a:schemeClr val="accent3">
                    <a:lumMod val="50000"/>
                  </a:schemeClr>
                </a:solidFill>
                <a:latin typeface="Elephant" panose="02020904090505020303" pitchFamily="18" charset="0"/>
              </a:rPr>
            </a:br>
            <a:r>
              <a:rPr lang="en-US" b="1" dirty="0" err="1" smtClean="0">
                <a:solidFill>
                  <a:schemeClr val="accent3">
                    <a:lumMod val="50000"/>
                  </a:schemeClr>
                </a:solidFill>
                <a:latin typeface="Elephant" panose="02020904090505020303" pitchFamily="18" charset="0"/>
              </a:rPr>
              <a:t>societatea</a:t>
            </a:r>
            <a:r>
              <a:rPr lang="en-US" b="1" dirty="0" smtClean="0">
                <a:solidFill>
                  <a:schemeClr val="accent3">
                    <a:lumMod val="50000"/>
                  </a:schemeClr>
                </a:solidFill>
                <a:latin typeface="Elephant" panose="02020904090505020303" pitchFamily="18" charset="0"/>
              </a:rPr>
              <a:t> </a:t>
            </a:r>
            <a:r>
              <a:rPr lang="en-US" b="1" dirty="0" err="1" smtClean="0">
                <a:solidFill>
                  <a:schemeClr val="accent3">
                    <a:lumMod val="50000"/>
                  </a:schemeClr>
                </a:solidFill>
                <a:latin typeface="Elephant" panose="02020904090505020303" pitchFamily="18" charset="0"/>
              </a:rPr>
              <a:t>cunoa</a:t>
            </a:r>
            <a:r>
              <a:rPr lang="ro-RO" sz="3100" b="1" dirty="0" smtClean="0">
                <a:solidFill>
                  <a:schemeClr val="accent3">
                    <a:lumMod val="50000"/>
                  </a:schemeClr>
                </a:solidFill>
                <a:latin typeface="Elephant" panose="02020904090505020303" pitchFamily="18" charset="0"/>
              </a:rPr>
              <a:t>Ș</a:t>
            </a:r>
            <a:r>
              <a:rPr lang="en-US" b="1" dirty="0" err="1" smtClean="0">
                <a:solidFill>
                  <a:schemeClr val="accent3">
                    <a:lumMod val="50000"/>
                  </a:schemeClr>
                </a:solidFill>
                <a:latin typeface="Elephant" panose="02020904090505020303" pitchFamily="18" charset="0"/>
              </a:rPr>
              <a:t>terii</a:t>
            </a:r>
            <a:r>
              <a:rPr lang="en-US" b="1" dirty="0">
                <a:solidFill>
                  <a:schemeClr val="accent3">
                    <a:lumMod val="50000"/>
                  </a:schemeClr>
                </a:solidFill>
                <a:latin typeface="Elephant" panose="02020904090505020303" pitchFamily="18" charset="0"/>
              </a:rPr>
              <a:t/>
            </a:r>
            <a:br>
              <a:rPr lang="en-US" b="1" dirty="0">
                <a:solidFill>
                  <a:schemeClr val="accent3">
                    <a:lumMod val="50000"/>
                  </a:schemeClr>
                </a:solidFill>
                <a:latin typeface="Elephant" panose="02020904090505020303" pitchFamily="18" charset="0"/>
              </a:rPr>
            </a:br>
            <a:endParaRPr lang="en-US" b="1" dirty="0">
              <a:solidFill>
                <a:schemeClr val="accent3">
                  <a:lumMod val="50000"/>
                </a:schemeClr>
              </a:solidFill>
              <a:latin typeface="Elephant" panose="02020904090505020303" pitchFamily="18" charset="0"/>
            </a:endParaRPr>
          </a:p>
        </p:txBody>
      </p:sp>
      <p:sp>
        <p:nvSpPr>
          <p:cNvPr id="7" name="CasetăText 6"/>
          <p:cNvSpPr txBox="1"/>
          <p:nvPr/>
        </p:nvSpPr>
        <p:spPr>
          <a:xfrm>
            <a:off x="152400" y="5867400"/>
            <a:ext cx="1447800" cy="307777"/>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r>
              <a:rPr lang="en-US" sz="1400" dirty="0" smtClean="0">
                <a:solidFill>
                  <a:schemeClr val="bg1"/>
                </a:solidFill>
                <a:latin typeface="Agency FB" pitchFamily="34" charset="0"/>
              </a:rPr>
              <a:t>Prof. </a:t>
            </a:r>
            <a:r>
              <a:rPr lang="en-US" sz="1400" dirty="0" err="1" smtClean="0">
                <a:solidFill>
                  <a:schemeClr val="bg1"/>
                </a:solidFill>
                <a:latin typeface="Agency FB" pitchFamily="34" charset="0"/>
              </a:rPr>
              <a:t>Marilena</a:t>
            </a:r>
            <a:r>
              <a:rPr lang="en-US" sz="1400" dirty="0" smtClean="0">
                <a:solidFill>
                  <a:schemeClr val="bg1"/>
                </a:solidFill>
                <a:latin typeface="Agency FB" pitchFamily="34" charset="0"/>
              </a:rPr>
              <a:t> </a:t>
            </a:r>
            <a:r>
              <a:rPr lang="en-US" sz="1400" dirty="0" err="1" smtClean="0">
                <a:solidFill>
                  <a:schemeClr val="bg1"/>
                </a:solidFill>
                <a:latin typeface="Agency FB" pitchFamily="34" charset="0"/>
              </a:rPr>
              <a:t>Ionescu</a:t>
            </a:r>
            <a:endParaRPr lang="ro-RO" sz="1400" dirty="0">
              <a:solidFill>
                <a:schemeClr val="bg1"/>
              </a:solidFill>
              <a:latin typeface="Agency FB" pitchFamily="34" charset="0"/>
            </a:endParaRP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314410">
            <a:off x="2024127" y="1578292"/>
            <a:ext cx="5698889" cy="3017059"/>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184887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1828800"/>
            <a:ext cx="5105400" cy="4801314"/>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marL="342900" indent="-342900">
              <a:buFont typeface="+mj-lt"/>
              <a:buAutoNum type="arabicPeriod"/>
            </a:pPr>
            <a:r>
              <a:rPr lang="ro-RO" dirty="0" smtClean="0">
                <a:solidFill>
                  <a:schemeClr val="bg2">
                    <a:lumMod val="50000"/>
                  </a:schemeClr>
                </a:solidFill>
              </a:rPr>
              <a:t> </a:t>
            </a:r>
            <a:r>
              <a:rPr lang="vi-VN" dirty="0" smtClean="0">
                <a:solidFill>
                  <a:srgbClr val="FFFF00"/>
                </a:solidFill>
              </a:rPr>
              <a:t>Echilibre şi dezechilibre naturale; fenomene meteo extreme</a:t>
            </a:r>
          </a:p>
          <a:p>
            <a:pPr marL="342900" indent="-342900">
              <a:buFont typeface="+mj-lt"/>
              <a:buAutoNum type="arabicPeriod"/>
            </a:pPr>
            <a:r>
              <a:rPr lang="vi-VN" dirty="0" smtClean="0">
                <a:solidFill>
                  <a:schemeClr val="bg2">
                    <a:lumMod val="50000"/>
                  </a:schemeClr>
                </a:solidFill>
              </a:rPr>
              <a:t> </a:t>
            </a:r>
            <a:r>
              <a:rPr lang="vi-VN" dirty="0" smtClean="0">
                <a:solidFill>
                  <a:srgbClr val="002060"/>
                </a:solidFill>
              </a:rPr>
              <a:t>Supravieţuirea ca individ, populaţie, specie, biosferă</a:t>
            </a:r>
          </a:p>
          <a:p>
            <a:pPr marL="342900" indent="-342900">
              <a:buFont typeface="+mj-lt"/>
              <a:buAutoNum type="arabicPeriod"/>
            </a:pPr>
            <a:r>
              <a:rPr lang="vi-VN" dirty="0" smtClean="0">
                <a:solidFill>
                  <a:schemeClr val="bg2">
                    <a:lumMod val="50000"/>
                  </a:schemeClr>
                </a:solidFill>
              </a:rPr>
              <a:t> </a:t>
            </a:r>
            <a:r>
              <a:rPr lang="vi-VN" dirty="0" smtClean="0">
                <a:solidFill>
                  <a:srgbClr val="FFFF00"/>
                </a:solidFill>
              </a:rPr>
              <a:t>Nevoi şi resurse: utilizare, epuizare, găsire de noi resurse.</a:t>
            </a:r>
          </a:p>
          <a:p>
            <a:pPr marL="342900" indent="-342900">
              <a:buFont typeface="+mj-lt"/>
              <a:buAutoNum type="arabicPeriod"/>
            </a:pPr>
            <a:r>
              <a:rPr lang="vi-VN" dirty="0" smtClean="0">
                <a:solidFill>
                  <a:schemeClr val="bg2">
                    <a:lumMod val="50000"/>
                  </a:schemeClr>
                </a:solidFill>
              </a:rPr>
              <a:t> </a:t>
            </a:r>
            <a:r>
              <a:rPr lang="vi-VN" dirty="0" smtClean="0">
                <a:solidFill>
                  <a:srgbClr val="002060"/>
                </a:solidFill>
              </a:rPr>
              <a:t>Călători şi călătorii prin corpul uman</a:t>
            </a:r>
          </a:p>
          <a:p>
            <a:pPr marL="342900" indent="-342900">
              <a:buFont typeface="+mj-lt"/>
              <a:buAutoNum type="arabicPeriod"/>
            </a:pPr>
            <a:r>
              <a:rPr lang="vi-VN" dirty="0" smtClean="0">
                <a:solidFill>
                  <a:schemeClr val="bg2">
                    <a:lumMod val="50000"/>
                  </a:schemeClr>
                </a:solidFill>
              </a:rPr>
              <a:t> </a:t>
            </a:r>
            <a:r>
              <a:rPr lang="vi-VN" dirty="0" smtClean="0">
                <a:solidFill>
                  <a:srgbClr val="FFFF00"/>
                </a:solidFill>
              </a:rPr>
              <a:t>Reacţii şi relaţii; cauze şi efecte (determinism şi predictibilitate)</a:t>
            </a:r>
          </a:p>
          <a:p>
            <a:pPr marL="342900" indent="-342900">
              <a:buFont typeface="+mj-lt"/>
              <a:buAutoNum type="arabicPeriod"/>
            </a:pPr>
            <a:r>
              <a:rPr lang="vi-VN" dirty="0" smtClean="0">
                <a:solidFill>
                  <a:srgbClr val="002060"/>
                </a:solidFill>
              </a:rPr>
              <a:t> Descoperiri accidentale</a:t>
            </a:r>
          </a:p>
          <a:p>
            <a:pPr marL="342900" indent="-342900">
              <a:buFont typeface="+mj-lt"/>
              <a:buAutoNum type="arabicPeriod"/>
            </a:pPr>
            <a:r>
              <a:rPr lang="vi-VN" dirty="0" smtClean="0">
                <a:solidFill>
                  <a:schemeClr val="bg2">
                    <a:lumMod val="50000"/>
                  </a:schemeClr>
                </a:solidFill>
              </a:rPr>
              <a:t> </a:t>
            </a:r>
            <a:r>
              <a:rPr lang="vi-VN" dirty="0" smtClean="0">
                <a:solidFill>
                  <a:srgbClr val="FFFF00"/>
                </a:solidFill>
              </a:rPr>
              <a:t>Potenţialul creator uman; descoperiri şi invenţii care au revoluţionat lumea</a:t>
            </a:r>
          </a:p>
          <a:p>
            <a:pPr marL="342900" indent="-342900">
              <a:buFont typeface="+mj-lt"/>
              <a:buAutoNum type="arabicPeriod"/>
            </a:pPr>
            <a:r>
              <a:rPr lang="vi-VN" dirty="0" smtClean="0">
                <a:solidFill>
                  <a:schemeClr val="bg2">
                    <a:lumMod val="50000"/>
                  </a:schemeClr>
                </a:solidFill>
              </a:rPr>
              <a:t> </a:t>
            </a:r>
            <a:r>
              <a:rPr lang="vi-VN" dirty="0" smtClean="0">
                <a:solidFill>
                  <a:srgbClr val="002060"/>
                </a:solidFill>
              </a:rPr>
              <a:t>Siliciu/ carbon – informaţie/ cunoaştere</a:t>
            </a:r>
          </a:p>
          <a:p>
            <a:pPr marL="342900" indent="-342900">
              <a:buFont typeface="+mj-lt"/>
              <a:buAutoNum type="arabicPeriod"/>
            </a:pPr>
            <a:r>
              <a:rPr lang="vi-VN" dirty="0" smtClean="0">
                <a:solidFill>
                  <a:schemeClr val="bg2">
                    <a:lumMod val="50000"/>
                  </a:schemeClr>
                </a:solidFill>
              </a:rPr>
              <a:t> </a:t>
            </a:r>
            <a:r>
              <a:rPr lang="vi-VN" dirty="0" smtClean="0">
                <a:solidFill>
                  <a:srgbClr val="FFFF00"/>
                </a:solidFill>
              </a:rPr>
              <a:t>Tehnologia naturii şi natura tehnologiei</a:t>
            </a:r>
          </a:p>
          <a:p>
            <a:pPr marL="342900" indent="-342900">
              <a:buFont typeface="+mj-lt"/>
              <a:buAutoNum type="arabicPeriod"/>
            </a:pPr>
            <a:r>
              <a:rPr lang="vi-VN" dirty="0" smtClean="0">
                <a:solidFill>
                  <a:schemeClr val="bg2">
                    <a:lumMod val="50000"/>
                  </a:schemeClr>
                </a:solidFill>
              </a:rPr>
              <a:t> </a:t>
            </a:r>
            <a:r>
              <a:rPr lang="vi-VN" dirty="0" smtClean="0">
                <a:solidFill>
                  <a:srgbClr val="002060"/>
                </a:solidFill>
              </a:rPr>
              <a:t>Călători  şi călătorii prin Univers </a:t>
            </a:r>
          </a:p>
          <a:p>
            <a:pPr marL="342900" indent="-342900">
              <a:buFont typeface="+mj-lt"/>
              <a:buAutoNum type="arabicPeriod"/>
            </a:pPr>
            <a:r>
              <a:rPr lang="vi-VN" dirty="0" smtClean="0">
                <a:solidFill>
                  <a:srgbClr val="FFFF00"/>
                </a:solidFill>
              </a:rPr>
              <a:t> Magia ştiinţei </a:t>
            </a:r>
          </a:p>
          <a:p>
            <a:pPr marL="342900" indent="-342900">
              <a:buFont typeface="+mj-lt"/>
              <a:buAutoNum type="arabicPeriod"/>
            </a:pPr>
            <a:r>
              <a:rPr lang="vi-VN" dirty="0" smtClean="0">
                <a:solidFill>
                  <a:schemeClr val="bg2">
                    <a:lumMod val="50000"/>
                  </a:schemeClr>
                </a:solidFill>
              </a:rPr>
              <a:t> </a:t>
            </a:r>
            <a:r>
              <a:rPr lang="vi-VN" dirty="0" smtClean="0">
                <a:solidFill>
                  <a:srgbClr val="002060"/>
                </a:solidFill>
              </a:rPr>
              <a:t>Informaţie şi hazard</a:t>
            </a:r>
            <a:endParaRPr lang="vi-VN" dirty="0">
              <a:solidFill>
                <a:srgbClr val="002060"/>
              </a:solidFill>
            </a:endParaRPr>
          </a:p>
        </p:txBody>
      </p:sp>
      <p:sp>
        <p:nvSpPr>
          <p:cNvPr id="3" name="Title 2"/>
          <p:cNvSpPr>
            <a:spLocks noGrp="1"/>
          </p:cNvSpPr>
          <p:nvPr>
            <p:ph type="title"/>
          </p:nvPr>
        </p:nvSpPr>
        <p:spPr>
          <a:xfrm>
            <a:off x="1905000" y="381000"/>
            <a:ext cx="6248400" cy="1143000"/>
          </a:xfrm>
        </p:spPr>
        <p:txBody>
          <a:bodyPr>
            <a:normAutofit fontScale="90000"/>
          </a:bodyPr>
          <a:lstStyle/>
          <a:p>
            <a:r>
              <a:rPr lang="vi-VN" dirty="0">
                <a:solidFill>
                  <a:schemeClr val="bg1"/>
                </a:solidFill>
              </a:rPr>
              <a:t>Prezentarea </a:t>
            </a:r>
            <a:r>
              <a:rPr lang="vi-VN" dirty="0" smtClean="0">
                <a:solidFill>
                  <a:schemeClr val="bg1"/>
                </a:solidFill>
              </a:rPr>
              <a:t>temelor</a:t>
            </a:r>
            <a:r>
              <a:rPr lang="ro-RO" dirty="0" smtClean="0">
                <a:solidFill>
                  <a:schemeClr val="bg1"/>
                </a:solidFill>
              </a:rPr>
              <a:t/>
            </a:r>
            <a:br>
              <a:rPr lang="ro-RO" dirty="0" smtClean="0">
                <a:solidFill>
                  <a:schemeClr val="bg1"/>
                </a:solidFill>
              </a:rPr>
            </a:br>
            <a:r>
              <a:rPr lang="ro-RO" dirty="0" smtClean="0">
                <a:solidFill>
                  <a:schemeClr val="bg1"/>
                </a:solidFill>
              </a:rPr>
              <a:t>propuse</a:t>
            </a:r>
            <a:r>
              <a:rPr lang="vi-VN" dirty="0">
                <a:solidFill>
                  <a:schemeClr val="bg1"/>
                </a:solidFill>
              </a:rPr>
              <a:t/>
            </a:r>
            <a:br>
              <a:rPr lang="vi-VN" dirty="0">
                <a:solidFill>
                  <a:schemeClr val="bg1"/>
                </a:solidFill>
              </a:rPr>
            </a:br>
            <a:endParaRPr lang="en-US" dirty="0">
              <a:solidFill>
                <a:schemeClr val="bg1"/>
              </a:solidFill>
            </a:endParaRPr>
          </a:p>
        </p:txBody>
      </p:sp>
      <p:sp>
        <p:nvSpPr>
          <p:cNvPr id="4" name="Content Placeholder 6"/>
          <p:cNvSpPr txBox="1">
            <a:spLocks/>
          </p:cNvSpPr>
          <p:nvPr/>
        </p:nvSpPr>
        <p:spPr>
          <a:xfrm>
            <a:off x="6248400" y="2057400"/>
            <a:ext cx="2586316" cy="1295400"/>
          </a:xfrm>
          <a:prstGeom prst="rect">
            <a:avLst/>
          </a:prstGeom>
          <a:effectLst>
            <a:outerShdw blurRad="50800" dist="38100" dir="8100000" algn="tr"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vert="horz" lIns="91440" tIns="45720" rIns="91440" bIns="45720" rtlCol="0">
            <a:normAutofit fontScale="62500" lnSpcReduction="20000"/>
          </a:bodyPr>
          <a:lstStyle/>
          <a:p>
            <a:pPr marR="0" lvl="0" algn="l" defTabSz="914400" rtl="0" eaLnBrk="1" fontAlgn="auto" latinLnBrk="0" hangingPunct="1">
              <a:lnSpc>
                <a:spcPct val="100000"/>
              </a:lnSpc>
              <a:spcBef>
                <a:spcPts val="1800"/>
              </a:spcBef>
              <a:spcAft>
                <a:spcPts val="0"/>
              </a:spcAft>
              <a:buClr>
                <a:schemeClr val="accent1"/>
              </a:buClr>
              <a:buSzPct val="80000"/>
              <a:tabLst/>
              <a:defRPr/>
            </a:pPr>
            <a:endParaRPr kumimoji="0" lang="ro-RO" sz="2200" b="0" i="0" u="none" strike="noStrike" kern="1200" cap="none" spc="0" normalizeH="0" baseline="0" noProof="0" dirty="0" smtClean="0">
              <a:ln>
                <a:noFill/>
              </a:ln>
              <a:solidFill>
                <a:schemeClr val="tx1"/>
              </a:solidFill>
              <a:effectLst/>
              <a:uLnTx/>
              <a:uFillTx/>
              <a:latin typeface="+mn-lt"/>
              <a:ea typeface="+mn-ea"/>
              <a:cs typeface="+mn-cs"/>
            </a:endParaRPr>
          </a:p>
          <a:p>
            <a:pPr marL="457200" lvl="0" indent="-457200">
              <a:spcBef>
                <a:spcPts val="1800"/>
              </a:spcBef>
              <a:buClr>
                <a:schemeClr val="accent1"/>
              </a:buClr>
              <a:buSzPct val="80000"/>
              <a:buFont typeface="Wingdings" pitchFamily="2" charset="2"/>
              <a:buChar char=""/>
              <a:defRPr/>
            </a:pPr>
            <a:r>
              <a:rPr kumimoji="0" lang="en-US" sz="2900" b="0" i="0" u="none" strike="noStrike" kern="1200" cap="none" spc="0" normalizeH="0" baseline="0" noProof="0" dirty="0" err="1" smtClean="0">
                <a:ln>
                  <a:noFill/>
                </a:ln>
                <a:solidFill>
                  <a:schemeClr val="tx1"/>
                </a:solidFill>
                <a:effectLst/>
                <a:uLnTx/>
                <a:uFillTx/>
              </a:rPr>
              <a:t>Disciplina</a:t>
            </a:r>
            <a:r>
              <a:rPr kumimoji="0" lang="en-US" sz="2900" b="0" i="0" u="none" strike="noStrike" kern="1200" cap="none" spc="0" normalizeH="0" baseline="0" noProof="0" dirty="0" smtClean="0">
                <a:ln>
                  <a:noFill/>
                </a:ln>
                <a:solidFill>
                  <a:schemeClr val="tx1"/>
                </a:solidFill>
                <a:effectLst/>
                <a:uLnTx/>
                <a:uFillTx/>
              </a:rPr>
              <a:t> are un </a:t>
            </a:r>
            <a:r>
              <a:rPr kumimoji="0" lang="en-US" sz="2900" b="1" i="0" u="none" strike="noStrike" kern="1200" cap="none" spc="0" normalizeH="0" baseline="0" noProof="0" dirty="0" err="1" smtClean="0">
                <a:ln>
                  <a:noFill/>
                </a:ln>
                <a:solidFill>
                  <a:srgbClr val="FFFF00"/>
                </a:solidFill>
                <a:effectLst/>
                <a:uLnTx/>
                <a:uFillTx/>
                <a:hlinkClick r:id="rId2" action="ppaction://hlinkfile"/>
              </a:rPr>
              <a:t>ghid</a:t>
            </a:r>
            <a:r>
              <a:rPr kumimoji="0" lang="ro-RO" sz="2900" b="1" i="0" u="none" strike="noStrike" kern="1200" cap="none" spc="0" normalizeH="0" baseline="0" noProof="0" dirty="0" smtClean="0">
                <a:ln>
                  <a:noFill/>
                </a:ln>
                <a:solidFill>
                  <a:srgbClr val="FFFF00"/>
                </a:solidFill>
                <a:effectLst/>
                <a:uLnTx/>
                <a:uFillTx/>
                <a:hlinkClick r:id="rId2" action="ppaction://hlinkfile"/>
              </a:rPr>
              <a:t> </a:t>
            </a:r>
            <a:r>
              <a:rPr lang="en-US" sz="2900" dirty="0">
                <a:solidFill>
                  <a:schemeClr val="tx1"/>
                </a:solidFill>
              </a:rPr>
              <a:t>de </a:t>
            </a:r>
            <a:r>
              <a:rPr lang="en-US" sz="2900" dirty="0" err="1">
                <a:solidFill>
                  <a:schemeClr val="tx1"/>
                </a:solidFill>
              </a:rPr>
              <a:t>aplicare</a:t>
            </a:r>
            <a:r>
              <a:rPr lang="en-US" sz="2900" dirty="0">
                <a:solidFill>
                  <a:schemeClr val="tx1"/>
                </a:solidFill>
              </a:rPr>
              <a:t> la </a:t>
            </a:r>
            <a:r>
              <a:rPr lang="en-US" sz="2900" dirty="0" err="1">
                <a:solidFill>
                  <a:schemeClr val="tx1"/>
                </a:solidFill>
              </a:rPr>
              <a:t>clasa</a:t>
            </a:r>
            <a:r>
              <a:rPr kumimoji="0" lang="en-US" sz="2900" b="0" i="0" u="none" strike="noStrike" kern="1200" cap="none" spc="0" normalizeH="0" baseline="0" noProof="0" dirty="0" smtClean="0">
                <a:ln>
                  <a:noFill/>
                </a:ln>
                <a:solidFill>
                  <a:schemeClr val="tx1"/>
                </a:solidFill>
                <a:effectLst/>
                <a:uLnTx/>
                <a:uFillTx/>
              </a:rPr>
              <a:t> </a:t>
            </a:r>
            <a:r>
              <a:rPr kumimoji="0" lang="ro-RO" sz="2900" b="0" i="0" u="none" strike="noStrike" kern="1200" cap="none" spc="0" normalizeH="0" baseline="0" noProof="0" dirty="0" smtClean="0">
                <a:ln>
                  <a:noFill/>
                </a:ln>
                <a:solidFill>
                  <a:schemeClr val="tx1"/>
                </a:solidFill>
                <a:effectLst/>
                <a:uLnTx/>
                <a:uFillTx/>
              </a:rPr>
              <a:t> </a:t>
            </a:r>
            <a:r>
              <a:rPr kumimoji="0" lang="en-US" sz="2900" b="0" i="0" u="none" strike="noStrike" kern="1200" cap="none" spc="0" normalizeH="0" baseline="0" noProof="0" dirty="0" err="1" smtClean="0">
                <a:ln>
                  <a:noFill/>
                </a:ln>
                <a:solidFill>
                  <a:schemeClr val="tx1"/>
                </a:solidFill>
                <a:effectLst/>
                <a:uLnTx/>
                <a:uFillTx/>
              </a:rPr>
              <a:t>foarte</a:t>
            </a:r>
            <a:r>
              <a:rPr kumimoji="0" lang="en-US" sz="2900" b="0" i="0" u="none" strike="noStrike" kern="1200" cap="none" spc="0" normalizeH="0" baseline="0" noProof="0" dirty="0" smtClean="0">
                <a:ln>
                  <a:noFill/>
                </a:ln>
                <a:solidFill>
                  <a:schemeClr val="tx1"/>
                </a:solidFill>
                <a:effectLst/>
                <a:uLnTx/>
                <a:uFillTx/>
              </a:rPr>
              <a:t> </a:t>
            </a:r>
            <a:r>
              <a:rPr kumimoji="0" lang="en-US" sz="2900" b="0" i="0" u="none" strike="noStrike" kern="1200" cap="none" spc="0" normalizeH="0" baseline="0" noProof="0" dirty="0" err="1" smtClean="0">
                <a:ln>
                  <a:noFill/>
                </a:ln>
                <a:solidFill>
                  <a:schemeClr val="tx1"/>
                </a:solidFill>
                <a:effectLst/>
                <a:uLnTx/>
                <a:uFillTx/>
              </a:rPr>
              <a:t>detaliat</a:t>
            </a:r>
            <a:r>
              <a:rPr kumimoji="0" lang="en-US" sz="2900" b="0" i="0" u="none" strike="noStrike" kern="1200" cap="none" spc="0" normalizeH="0" baseline="0" noProof="0" dirty="0" smtClean="0">
                <a:ln>
                  <a:noFill/>
                </a:ln>
                <a:solidFill>
                  <a:schemeClr val="tx1"/>
                </a:solidFill>
                <a:effectLst/>
                <a:uLnTx/>
                <a:uFillTx/>
              </a:rPr>
              <a:t>. </a:t>
            </a:r>
            <a:endParaRPr kumimoji="0" lang="en-US" sz="2900" b="0" i="0" u="none" strike="noStrike" kern="1200" cap="none" spc="0" normalizeH="0" baseline="0" noProof="0" dirty="0">
              <a:ln>
                <a:noFill/>
              </a:ln>
              <a:solidFill>
                <a:schemeClr val="tx1"/>
              </a:solidFill>
              <a:effectLst/>
              <a:uLnTx/>
              <a:uFillTx/>
            </a:endParaRPr>
          </a:p>
        </p:txBody>
      </p:sp>
      <p:pic>
        <p:nvPicPr>
          <p:cNvPr id="5" name="Picture 4" descr="H:\poze\DSCF145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62600" y="3886200"/>
            <a:ext cx="3207948" cy="226695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val="336951165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pPr algn="ctr"/>
            <a:r>
              <a:rPr lang="en-US" sz="1800" dirty="0">
                <a:solidFill>
                  <a:srgbClr val="000000"/>
                </a:solidFill>
                <a:latin typeface="Times New Roman"/>
              </a:rPr>
              <a:t/>
            </a:r>
            <a:br>
              <a:rPr lang="en-US" sz="1800" dirty="0">
                <a:solidFill>
                  <a:srgbClr val="000000"/>
                </a:solidFill>
                <a:latin typeface="Times New Roman"/>
              </a:rPr>
            </a:br>
            <a:r>
              <a:rPr lang="vi-VN" sz="2200" b="1" dirty="0">
                <a:solidFill>
                  <a:schemeClr val="accent3">
                    <a:lumMod val="20000"/>
                    <a:lumOff val="80000"/>
                  </a:schemeClr>
                </a:solidFill>
                <a:latin typeface="Times New Roman"/>
              </a:rPr>
              <a:t>Particularităţile educaţionale ale obiectelor de învăţare pentru dispozitivele multi-touch </a:t>
            </a:r>
            <a:r>
              <a:rPr lang="vi-VN" sz="2200" dirty="0">
                <a:solidFill>
                  <a:schemeClr val="accent3">
                    <a:lumMod val="20000"/>
                    <a:lumOff val="80000"/>
                  </a:schemeClr>
                </a:solidFill>
                <a:latin typeface="Times New Roman"/>
              </a:rPr>
              <a:t/>
            </a:r>
            <a:br>
              <a:rPr lang="vi-VN" sz="2200" dirty="0">
                <a:solidFill>
                  <a:schemeClr val="accent3">
                    <a:lumMod val="20000"/>
                    <a:lumOff val="80000"/>
                  </a:schemeClr>
                </a:solidFill>
                <a:latin typeface="Times New Roman"/>
              </a:rPr>
            </a:br>
            <a:endParaRPr lang="en-US" sz="2000" dirty="0">
              <a:solidFill>
                <a:schemeClr val="accent3">
                  <a:lumMod val="20000"/>
                  <a:lumOff val="80000"/>
                </a:schemeClr>
              </a:solidFill>
            </a:endParaRPr>
          </a:p>
        </p:txBody>
      </p:sp>
      <p:sp>
        <p:nvSpPr>
          <p:cNvPr id="7" name="Content Placeholder 6"/>
          <p:cNvSpPr>
            <a:spLocks noGrp="1"/>
          </p:cNvSpPr>
          <p:nvPr>
            <p:ph sz="half" idx="4294967295"/>
          </p:nvPr>
        </p:nvSpPr>
        <p:spPr>
          <a:xfrm>
            <a:off x="457200" y="1981200"/>
            <a:ext cx="3886200" cy="4495800"/>
          </a:xfrm>
        </p:spPr>
        <p:style>
          <a:lnRef idx="1">
            <a:schemeClr val="accent1"/>
          </a:lnRef>
          <a:fillRef idx="3">
            <a:schemeClr val="accent1"/>
          </a:fillRef>
          <a:effectRef idx="2">
            <a:schemeClr val="accent1"/>
          </a:effectRef>
          <a:fontRef idx="minor">
            <a:schemeClr val="lt1"/>
          </a:fontRef>
        </p:style>
        <p:txBody>
          <a:bodyPr>
            <a:noAutofit/>
          </a:bodyPr>
          <a:lstStyle/>
          <a:p>
            <a:r>
              <a:rPr lang="vi-VN" sz="1400" dirty="0">
                <a:latin typeface="Times New Roman" pitchFamily="18" charset="0"/>
                <a:cs typeface="Times New Roman" pitchFamily="18" charset="0"/>
              </a:rPr>
              <a:t>Facilitează învăţarea centrată pe dezvoltarea de competenţe</a:t>
            </a:r>
            <a:r>
              <a:rPr lang="vi-VN" sz="1400" dirty="0" smtClean="0">
                <a:latin typeface="Times New Roman" pitchFamily="18" charset="0"/>
                <a:cs typeface="Times New Roman" pitchFamily="18" charset="0"/>
              </a:rPr>
              <a:t>;</a:t>
            </a:r>
            <a:endParaRPr lang="vi-VN" sz="1400" dirty="0">
              <a:latin typeface="Times New Roman" pitchFamily="18" charset="0"/>
              <a:cs typeface="Times New Roman" pitchFamily="18" charset="0"/>
            </a:endParaRPr>
          </a:p>
          <a:p>
            <a:r>
              <a:rPr lang="vi-VN" sz="1400" dirty="0">
                <a:latin typeface="Times New Roman" pitchFamily="18" charset="0"/>
                <a:cs typeface="Times New Roman" pitchFamily="18" charset="0"/>
              </a:rPr>
              <a:t>Facilitează învăţarea personalizată: combinând obiectele de învăţare în funcţie de nevoile fiecărui elev, se pot realiza conţinuturi personalizate, care satisfac cerinţele în mod eficient</a:t>
            </a:r>
            <a:r>
              <a:rPr lang="vi-VN" sz="1400" dirty="0" smtClean="0">
                <a:latin typeface="Times New Roman" pitchFamily="18" charset="0"/>
                <a:cs typeface="Times New Roman" pitchFamily="18" charset="0"/>
              </a:rPr>
              <a:t>;</a:t>
            </a:r>
            <a:endParaRPr lang="vi-VN" sz="1400" dirty="0">
              <a:latin typeface="Times New Roman" pitchFamily="18" charset="0"/>
              <a:cs typeface="Times New Roman" pitchFamily="18" charset="0"/>
            </a:endParaRPr>
          </a:p>
          <a:p>
            <a:r>
              <a:rPr lang="vi-VN" sz="1400" dirty="0">
                <a:latin typeface="Times New Roman" pitchFamily="18" charset="0"/>
                <a:cs typeface="Times New Roman" pitchFamily="18" charset="0"/>
              </a:rPr>
              <a:t>Dezvoltă capacitatea de comunicare şi de lucru în echipă</a:t>
            </a:r>
            <a:r>
              <a:rPr lang="vi-VN" sz="1400" dirty="0" smtClean="0">
                <a:latin typeface="Times New Roman" pitchFamily="18" charset="0"/>
                <a:cs typeface="Times New Roman" pitchFamily="18" charset="0"/>
              </a:rPr>
              <a:t>;</a:t>
            </a:r>
            <a:endParaRPr lang="vi-VN" sz="1400" dirty="0">
              <a:latin typeface="Times New Roman" pitchFamily="18" charset="0"/>
              <a:cs typeface="Times New Roman" pitchFamily="18" charset="0"/>
            </a:endParaRPr>
          </a:p>
          <a:p>
            <a:r>
              <a:rPr lang="vi-VN" sz="1400" dirty="0">
                <a:latin typeface="Times New Roman" pitchFamily="18" charset="0"/>
                <a:cs typeface="Times New Roman" pitchFamily="18" charset="0"/>
              </a:rPr>
              <a:t>Dezvoltă capacitatea de a lua decizii</a:t>
            </a:r>
            <a:r>
              <a:rPr lang="vi-VN" sz="1400" dirty="0" smtClean="0">
                <a:latin typeface="Times New Roman" pitchFamily="18" charset="0"/>
                <a:cs typeface="Times New Roman" pitchFamily="18" charset="0"/>
              </a:rPr>
              <a:t>;</a:t>
            </a:r>
            <a:endParaRPr lang="vi-VN" sz="1400" dirty="0">
              <a:latin typeface="Times New Roman" pitchFamily="18" charset="0"/>
              <a:cs typeface="Times New Roman" pitchFamily="18" charset="0"/>
            </a:endParaRPr>
          </a:p>
          <a:p>
            <a:r>
              <a:rPr lang="vi-VN" sz="1400" dirty="0">
                <a:latin typeface="Times New Roman" pitchFamily="18" charset="0"/>
                <a:cs typeface="Times New Roman" pitchFamily="18" charset="0"/>
              </a:rPr>
              <a:t>Se bazează pe organizarea optimă a învăţării de grup sub diferitele ei forme: cooperare, colaborare sau competiţie</a:t>
            </a:r>
            <a:r>
              <a:rPr lang="vi-VN" sz="1400" dirty="0" smtClean="0">
                <a:latin typeface="Times New Roman" pitchFamily="18" charset="0"/>
                <a:cs typeface="Times New Roman" pitchFamily="18" charset="0"/>
              </a:rPr>
              <a:t>;</a:t>
            </a:r>
            <a:endParaRPr lang="vi-VN" sz="1400" dirty="0">
              <a:latin typeface="Times New Roman" pitchFamily="18" charset="0"/>
              <a:cs typeface="Times New Roman" pitchFamily="18" charset="0"/>
            </a:endParaRPr>
          </a:p>
          <a:p>
            <a:r>
              <a:rPr lang="vi-VN" sz="1400" dirty="0" smtClean="0">
                <a:latin typeface="Times New Roman" pitchFamily="18" charset="0"/>
                <a:cs typeface="Times New Roman" pitchFamily="18" charset="0"/>
              </a:rPr>
              <a:t>Facilitează </a:t>
            </a:r>
            <a:r>
              <a:rPr lang="vi-VN" sz="1400" dirty="0">
                <a:latin typeface="Times New Roman" pitchFamily="18" charset="0"/>
                <a:cs typeface="Times New Roman" pitchFamily="18" charset="0"/>
              </a:rPr>
              <a:t>performanţele superioare în </a:t>
            </a:r>
            <a:r>
              <a:rPr lang="vi-VN" sz="1400" dirty="0" smtClean="0">
                <a:latin typeface="Times New Roman" pitchFamily="18" charset="0"/>
                <a:cs typeface="Times New Roman" pitchFamily="18" charset="0"/>
              </a:rPr>
              <a:t>învăţare</a:t>
            </a:r>
            <a:r>
              <a:rPr lang="ro-RO" sz="1400" dirty="0" smtClean="0">
                <a:latin typeface="Times New Roman" pitchFamily="18" charset="0"/>
                <a:cs typeface="Times New Roman" pitchFamily="18" charset="0"/>
              </a:rPr>
              <a:t>.</a:t>
            </a:r>
            <a:endParaRPr lang="vi-VN" sz="1400" dirty="0">
              <a:latin typeface="Times New Roman" pitchFamily="18" charset="0"/>
              <a:cs typeface="Times New Roman" pitchFamily="18" charset="0"/>
            </a:endParaRPr>
          </a:p>
          <a:p>
            <a:pPr marL="0" indent="0">
              <a:buNone/>
            </a:pPr>
            <a:endParaRPr lang="en-US" sz="700" dirty="0"/>
          </a:p>
        </p:txBody>
      </p:sp>
      <p:sp>
        <p:nvSpPr>
          <p:cNvPr id="8" name="Content Placeholder 7"/>
          <p:cNvSpPr>
            <a:spLocks noGrp="1"/>
          </p:cNvSpPr>
          <p:nvPr>
            <p:ph sz="half" idx="4294967295"/>
          </p:nvPr>
        </p:nvSpPr>
        <p:spPr>
          <a:xfrm>
            <a:off x="4953000" y="2573516"/>
            <a:ext cx="3810000" cy="3751083"/>
          </a:xfrm>
        </p:spPr>
        <p:style>
          <a:lnRef idx="1">
            <a:schemeClr val="accent3"/>
          </a:lnRef>
          <a:fillRef idx="3">
            <a:schemeClr val="accent3"/>
          </a:fillRef>
          <a:effectRef idx="2">
            <a:schemeClr val="accent3"/>
          </a:effectRef>
          <a:fontRef idx="minor">
            <a:schemeClr val="lt1"/>
          </a:fontRef>
        </p:style>
        <p:txBody>
          <a:bodyPr>
            <a:noAutofit/>
          </a:bodyPr>
          <a:lstStyle/>
          <a:p>
            <a:r>
              <a:rPr lang="ro-RO" sz="1600" dirty="0" smtClean="0">
                <a:latin typeface="+mj-lt"/>
              </a:rPr>
              <a:t>Obiectul </a:t>
            </a:r>
            <a:r>
              <a:rPr lang="ro-RO" sz="1600" dirty="0">
                <a:latin typeface="+mj-lt"/>
              </a:rPr>
              <a:t>e</a:t>
            </a:r>
            <a:r>
              <a:rPr lang="vi-VN" sz="1600" dirty="0" smtClean="0">
                <a:latin typeface="+mj-lt"/>
              </a:rPr>
              <a:t>ste </a:t>
            </a:r>
            <a:r>
              <a:rPr lang="vi-VN" sz="1600" dirty="0">
                <a:latin typeface="+mj-lt"/>
              </a:rPr>
              <a:t>rezultatul unei activităţi de creaţie distributivă, în sensul că elevii care alcătuiesc grupul de lucru realizează în comun un nou conţinut, în mod direct</a:t>
            </a:r>
            <a:r>
              <a:rPr lang="vi-VN" sz="1600" dirty="0" smtClean="0">
                <a:latin typeface="+mj-lt"/>
              </a:rPr>
              <a:t>;</a:t>
            </a:r>
            <a:endParaRPr lang="vi-VN" sz="1600" dirty="0">
              <a:latin typeface="+mj-lt"/>
            </a:endParaRPr>
          </a:p>
          <a:p>
            <a:r>
              <a:rPr lang="ro-RO" sz="1600" dirty="0">
                <a:latin typeface="+mj-lt"/>
              </a:rPr>
              <a:t>C</a:t>
            </a:r>
            <a:r>
              <a:rPr lang="vi-VN" sz="1600" dirty="0" smtClean="0">
                <a:latin typeface="+mj-lt"/>
              </a:rPr>
              <a:t>onţinutul </a:t>
            </a:r>
            <a:r>
              <a:rPr lang="vi-VN" sz="1600" dirty="0">
                <a:latin typeface="+mj-lt"/>
              </a:rPr>
              <a:t>obiectelor poate fi reutilizat uşor şi repede, pentru diferite scopuri şi poate fi actualizat uşor, prin înlocuirea obiectelor </a:t>
            </a:r>
            <a:r>
              <a:rPr lang="vi-VN" sz="1600" dirty="0" smtClean="0">
                <a:latin typeface="+mj-lt"/>
              </a:rPr>
              <a:t>uzate</a:t>
            </a:r>
            <a:r>
              <a:rPr lang="en-US" sz="1600" dirty="0" smtClean="0">
                <a:latin typeface="_TimesNewRoman" panose="020B7200000000000000" pitchFamily="34" charset="0"/>
              </a:rPr>
              <a:t>.</a:t>
            </a:r>
            <a:endParaRPr lang="vi-VN" sz="1600" dirty="0"/>
          </a:p>
        </p:txBody>
      </p:sp>
    </p:spTree>
    <p:extLst>
      <p:ext uri="{BB962C8B-B14F-4D97-AF65-F5344CB8AC3E}">
        <p14:creationId xmlns:p14="http://schemas.microsoft.com/office/powerpoint/2010/main" val="80894466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562600" y="685800"/>
            <a:ext cx="3352800" cy="3693319"/>
          </a:xfrm>
          <a:prstGeom prst="rect">
            <a:avLst/>
          </a:prstGeom>
        </p:spPr>
        <p:style>
          <a:lnRef idx="3">
            <a:schemeClr val="lt1"/>
          </a:lnRef>
          <a:fillRef idx="1">
            <a:schemeClr val="accent3"/>
          </a:fillRef>
          <a:effectRef idx="1">
            <a:schemeClr val="accent3"/>
          </a:effectRef>
          <a:fontRef idx="minor">
            <a:schemeClr val="lt1"/>
          </a:fontRef>
        </p:style>
        <p:txBody>
          <a:bodyPr wrap="square">
            <a:spAutoFit/>
          </a:bodyPr>
          <a:lstStyle/>
          <a:p>
            <a:pPr defTabSz="233363">
              <a:buFont typeface="Courier New" pitchFamily="49" charset="0"/>
              <a:buChar char="o"/>
            </a:pPr>
            <a:r>
              <a:rPr lang="ro-RO" dirty="0" smtClean="0">
                <a:solidFill>
                  <a:srgbClr val="002060"/>
                </a:solidFill>
              </a:rPr>
              <a:t>	</a:t>
            </a:r>
            <a:r>
              <a:rPr lang="vi-VN" dirty="0" smtClean="0">
                <a:solidFill>
                  <a:srgbClr val="FFFF00"/>
                </a:solidFill>
              </a:rPr>
              <a:t>Este posibilă şi organizarea flexibilă la decizia profesorului în funcţie de grupul „clasă” sau de numarul de elevi prezenţi, în grupe formate din </a:t>
            </a:r>
            <a:r>
              <a:rPr lang="ro-RO" dirty="0" smtClean="0">
                <a:solidFill>
                  <a:srgbClr val="FFFF00"/>
                </a:solidFill>
              </a:rPr>
              <a:t>4</a:t>
            </a:r>
            <a:r>
              <a:rPr lang="vi-VN" dirty="0" smtClean="0">
                <a:solidFill>
                  <a:srgbClr val="FFFF00"/>
                </a:solidFill>
              </a:rPr>
              <a:t> sau din </a:t>
            </a:r>
            <a:r>
              <a:rPr lang="ro-RO" dirty="0" smtClean="0">
                <a:solidFill>
                  <a:srgbClr val="FFFF00"/>
                </a:solidFill>
              </a:rPr>
              <a:t>3</a:t>
            </a:r>
            <a:r>
              <a:rPr lang="vi-VN" dirty="0" smtClean="0">
                <a:solidFill>
                  <a:srgbClr val="FFFF00"/>
                </a:solidFill>
              </a:rPr>
              <a:t> elevi, sau în anumite cazuri chiar lucrul individual la o masă multi-touch.</a:t>
            </a:r>
            <a:endParaRPr lang="ro-RO" dirty="0" smtClean="0">
              <a:solidFill>
                <a:srgbClr val="FFFF00"/>
              </a:solidFill>
            </a:endParaRPr>
          </a:p>
          <a:p>
            <a:pPr defTabSz="168275">
              <a:buFont typeface="Courier New" pitchFamily="49" charset="0"/>
              <a:buChar char="o"/>
            </a:pPr>
            <a:r>
              <a:rPr lang="vi-VN" dirty="0" smtClean="0">
                <a:solidFill>
                  <a:srgbClr val="002060"/>
                </a:solidFill>
              </a:rPr>
              <a:t> </a:t>
            </a:r>
            <a:r>
              <a:rPr lang="ro-RO" dirty="0" smtClean="0">
                <a:solidFill>
                  <a:srgbClr val="002060"/>
                </a:solidFill>
              </a:rPr>
              <a:t>	</a:t>
            </a:r>
            <a:r>
              <a:rPr lang="vi-VN" dirty="0" smtClean="0">
                <a:solidFill>
                  <a:srgbClr val="FFC000"/>
                </a:solidFill>
              </a:rPr>
              <a:t>Configuraţia optimă ar fi cea de </a:t>
            </a:r>
            <a:r>
              <a:rPr lang="en-US" dirty="0" smtClean="0">
                <a:solidFill>
                  <a:srgbClr val="FFC000"/>
                </a:solidFill>
              </a:rPr>
              <a:t>4</a:t>
            </a:r>
            <a:r>
              <a:rPr lang="vi-VN" dirty="0" smtClean="0">
                <a:solidFill>
                  <a:srgbClr val="FFC000"/>
                </a:solidFill>
              </a:rPr>
              <a:t> elevi</a:t>
            </a:r>
            <a:r>
              <a:rPr lang="en-US" dirty="0" smtClean="0">
                <a:solidFill>
                  <a:srgbClr val="FFC000"/>
                </a:solidFill>
              </a:rPr>
              <a:t>.</a:t>
            </a:r>
            <a:endParaRPr lang="vi-VN" dirty="0" smtClean="0">
              <a:solidFill>
                <a:srgbClr val="FFC000"/>
              </a:solidFill>
            </a:endParaRPr>
          </a:p>
          <a:p>
            <a:pPr defTabSz="288925">
              <a:buFont typeface="Courier New" pitchFamily="49" charset="0"/>
              <a:buChar char="o"/>
            </a:pPr>
            <a:r>
              <a:rPr lang="en-US" dirty="0" smtClean="0">
                <a:solidFill>
                  <a:srgbClr val="002060"/>
                </a:solidFill>
              </a:rPr>
              <a:t>	</a:t>
            </a:r>
            <a:r>
              <a:rPr lang="vi-VN" dirty="0" smtClean="0">
                <a:solidFill>
                  <a:schemeClr val="accent1">
                    <a:lumMod val="20000"/>
                    <a:lumOff val="80000"/>
                  </a:schemeClr>
                </a:solidFill>
              </a:rPr>
              <a:t>Laboratoarele (respectiv mesele individuale) multitouch</a:t>
            </a:r>
            <a:r>
              <a:rPr lang="ro-RO" dirty="0" smtClean="0">
                <a:solidFill>
                  <a:schemeClr val="accent1">
                    <a:lumMod val="20000"/>
                    <a:lumOff val="80000"/>
                  </a:schemeClr>
                </a:solidFill>
              </a:rPr>
              <a:t> </a:t>
            </a:r>
            <a:r>
              <a:rPr lang="ro-RO" sz="2000" dirty="0" smtClean="0">
                <a:solidFill>
                  <a:schemeClr val="accent1">
                    <a:lumMod val="20000"/>
                    <a:lumOff val="80000"/>
                  </a:schemeClr>
                </a:solidFill>
              </a:rPr>
              <a:t>sunt</a:t>
            </a:r>
            <a:r>
              <a:rPr lang="ro-RO" dirty="0" smtClean="0">
                <a:solidFill>
                  <a:schemeClr val="accent1">
                    <a:lumMod val="20000"/>
                    <a:lumOff val="80000"/>
                  </a:schemeClr>
                </a:solidFill>
              </a:rPr>
              <a:t> </a:t>
            </a:r>
            <a:r>
              <a:rPr lang="vi-VN" dirty="0" smtClean="0">
                <a:solidFill>
                  <a:schemeClr val="accent1">
                    <a:lumMod val="20000"/>
                    <a:lumOff val="80000"/>
                  </a:schemeClr>
                </a:solidFill>
              </a:rPr>
              <a:t>conectate la Internet</a:t>
            </a:r>
            <a:r>
              <a:rPr lang="ro-RO" dirty="0" smtClean="0">
                <a:solidFill>
                  <a:schemeClr val="accent1">
                    <a:lumMod val="20000"/>
                    <a:lumOff val="80000"/>
                  </a:schemeClr>
                </a:solidFill>
              </a:rPr>
              <a:t>.</a:t>
            </a:r>
            <a:endParaRPr lang="en-US" dirty="0">
              <a:solidFill>
                <a:schemeClr val="accent1">
                  <a:lumMod val="20000"/>
                  <a:lumOff val="80000"/>
                </a:schemeClr>
              </a:solidFill>
            </a:endParaRPr>
          </a:p>
        </p:txBody>
      </p:sp>
      <p:pic>
        <p:nvPicPr>
          <p:cNvPr id="6146" name="Picture 2" descr="H:\poze\DSCF1458.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43000" y="1676400"/>
            <a:ext cx="4111346" cy="411551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val="147500615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67201" y="2454443"/>
            <a:ext cx="4724400" cy="3768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6"/>
          <p:cNvSpPr>
            <a:spLocks noGrp="1"/>
          </p:cNvSpPr>
          <p:nvPr>
            <p:ph type="title"/>
          </p:nvPr>
        </p:nvSpPr>
        <p:spPr/>
        <p:txBody>
          <a:bodyPr>
            <a:normAutofit/>
          </a:bodyPr>
          <a:lstStyle/>
          <a:p>
            <a:pPr algn="ctr"/>
            <a:r>
              <a:rPr lang="vi-VN" sz="2800" cap="none" spc="0" dirty="0">
                <a:solidFill>
                  <a:schemeClr val="accent3">
                    <a:lumMod val="20000"/>
                    <a:lumOff val="80000"/>
                  </a:schemeClr>
                </a:solidFill>
                <a:ea typeface="+mn-ea"/>
                <a:cs typeface="+mn-cs"/>
              </a:rPr>
              <a:t>Aspectele cele mai importante în cadrul </a:t>
            </a:r>
            <a:r>
              <a:rPr lang="vi-VN" sz="2800" cap="none" spc="0" dirty="0" smtClean="0">
                <a:solidFill>
                  <a:schemeClr val="accent3">
                    <a:lumMod val="20000"/>
                    <a:lumOff val="80000"/>
                  </a:schemeClr>
                </a:solidFill>
                <a:ea typeface="+mn-ea"/>
                <a:cs typeface="+mn-cs"/>
              </a:rPr>
              <a:t>sarcini </a:t>
            </a:r>
            <a:r>
              <a:rPr lang="vi-VN" sz="2800" cap="none" spc="0" dirty="0">
                <a:solidFill>
                  <a:schemeClr val="accent3">
                    <a:lumMod val="20000"/>
                    <a:lumOff val="80000"/>
                  </a:schemeClr>
                </a:solidFill>
                <a:ea typeface="+mn-ea"/>
                <a:cs typeface="+mn-cs"/>
              </a:rPr>
              <a:t>de lucru </a:t>
            </a:r>
            <a:r>
              <a:rPr lang="vi-VN" sz="2800" cap="none" spc="0" dirty="0" smtClean="0">
                <a:solidFill>
                  <a:schemeClr val="accent3">
                    <a:lumMod val="20000"/>
                    <a:lumOff val="80000"/>
                  </a:schemeClr>
                </a:solidFill>
                <a:ea typeface="+mn-ea"/>
                <a:cs typeface="+mn-cs"/>
              </a:rPr>
              <a:t>sunt</a:t>
            </a:r>
            <a:r>
              <a:rPr lang="en-US" sz="2800" cap="none" spc="0" dirty="0" smtClean="0">
                <a:solidFill>
                  <a:schemeClr val="accent3">
                    <a:lumMod val="20000"/>
                    <a:lumOff val="80000"/>
                  </a:schemeClr>
                </a:solidFill>
                <a:ea typeface="+mn-ea"/>
                <a:cs typeface="+mn-cs"/>
              </a:rPr>
              <a:t>:</a:t>
            </a:r>
            <a:endParaRPr lang="en-US" sz="6000" dirty="0">
              <a:solidFill>
                <a:schemeClr val="accent3">
                  <a:lumMod val="20000"/>
                  <a:lumOff val="80000"/>
                </a:schemeClr>
              </a:solidFill>
            </a:endParaRPr>
          </a:p>
        </p:txBody>
      </p:sp>
      <p:sp>
        <p:nvSpPr>
          <p:cNvPr id="3" name="Rectangle 2"/>
          <p:cNvSpPr/>
          <p:nvPr/>
        </p:nvSpPr>
        <p:spPr>
          <a:xfrm>
            <a:off x="304800" y="1600200"/>
            <a:ext cx="4724400" cy="5078313"/>
          </a:xfrm>
          <a:prstGeom prst="rect">
            <a:avLst/>
          </a:prstGeom>
        </p:spPr>
        <p:txBody>
          <a:bodyPr wrap="square">
            <a:spAutoFit/>
          </a:bodyPr>
          <a:lstStyle/>
          <a:p>
            <a:endParaRPr lang="vi-VN" dirty="0" smtClean="0"/>
          </a:p>
          <a:p>
            <a:pPr marL="285750" indent="-285750">
              <a:buFont typeface="Wingdings" panose="05000000000000000000" pitchFamily="2" charset="2"/>
              <a:buChar char="§"/>
            </a:pPr>
            <a:r>
              <a:rPr lang="vi-VN" dirty="0" smtClean="0">
                <a:solidFill>
                  <a:srgbClr val="FF0000"/>
                </a:solidFill>
              </a:rPr>
              <a:t>Învăţarea colaborativă. </a:t>
            </a:r>
            <a:r>
              <a:rPr lang="vi-VN" dirty="0" smtClean="0"/>
              <a:t>Elevii descoperă împreună lucruri noi.</a:t>
            </a:r>
          </a:p>
          <a:p>
            <a:pPr marL="285750" indent="-285750">
              <a:buFont typeface="Wingdings" panose="05000000000000000000" pitchFamily="2" charset="2"/>
              <a:buChar char="§"/>
            </a:pPr>
            <a:r>
              <a:rPr lang="vi-VN" dirty="0" smtClean="0">
                <a:solidFill>
                  <a:srgbClr val="FF0000"/>
                </a:solidFill>
              </a:rPr>
              <a:t>Dezbaterea şi argumentarea </a:t>
            </a:r>
            <a:r>
              <a:rPr lang="vi-VN" dirty="0" smtClean="0"/>
              <a:t>în colaborare a unor soluţii pe baza materialelor puse la dispoziţie.</a:t>
            </a:r>
          </a:p>
          <a:p>
            <a:pPr marL="285750" indent="-285750">
              <a:buFont typeface="Wingdings" panose="05000000000000000000" pitchFamily="2" charset="2"/>
              <a:buChar char="§"/>
            </a:pPr>
            <a:r>
              <a:rPr lang="vi-VN" dirty="0" smtClean="0">
                <a:solidFill>
                  <a:srgbClr val="FF0000"/>
                </a:solidFill>
              </a:rPr>
              <a:t>Luarea deciziilor şi soluţionarea în comun </a:t>
            </a:r>
            <a:r>
              <a:rPr lang="vi-VN" dirty="0" smtClean="0"/>
              <a:t>a problemelor pe baza argumentelor expuse care sa afecteze întreaga echipa şi rezultatul sarcinii de lucru.</a:t>
            </a:r>
          </a:p>
          <a:p>
            <a:pPr marL="285750" indent="-285750">
              <a:buFont typeface="Wingdings" panose="05000000000000000000" pitchFamily="2" charset="2"/>
              <a:buChar char="§"/>
            </a:pPr>
            <a:r>
              <a:rPr lang="vi-VN" dirty="0" smtClean="0">
                <a:solidFill>
                  <a:srgbClr val="FF0000"/>
                </a:solidFill>
              </a:rPr>
              <a:t>Cronometru</a:t>
            </a:r>
            <a:r>
              <a:rPr lang="vi-VN" dirty="0" smtClean="0"/>
              <a:t>. Activitatea are o limita de timp în care trebuie finalizată.</a:t>
            </a:r>
          </a:p>
          <a:p>
            <a:pPr marL="285750" indent="-285750">
              <a:buFont typeface="Wingdings" panose="05000000000000000000" pitchFamily="2" charset="2"/>
              <a:buChar char="§"/>
            </a:pPr>
            <a:r>
              <a:rPr lang="vi-VN" dirty="0" smtClean="0">
                <a:solidFill>
                  <a:srgbClr val="FF0000"/>
                </a:solidFill>
              </a:rPr>
              <a:t>Progres</a:t>
            </a:r>
            <a:r>
              <a:rPr lang="vi-VN" dirty="0" smtClean="0"/>
              <a:t>. Progresul trebuie să poată fi măsurat. Elevii trebuie să ştie atunci când progresează în rezolvarea problemei.</a:t>
            </a:r>
          </a:p>
          <a:p>
            <a:pPr marL="285750" indent="-285750">
              <a:buFont typeface="Wingdings" panose="05000000000000000000" pitchFamily="2" charset="2"/>
              <a:buChar char="§"/>
            </a:pPr>
            <a:r>
              <a:rPr lang="vi-VN" dirty="0" smtClean="0"/>
              <a:t>Aplicaţiile educaţionale </a:t>
            </a:r>
            <a:r>
              <a:rPr lang="vi-VN" dirty="0" smtClean="0">
                <a:solidFill>
                  <a:srgbClr val="FF0000"/>
                </a:solidFill>
              </a:rPr>
              <a:t>TAp</a:t>
            </a:r>
            <a:r>
              <a:rPr lang="vi-VN" dirty="0" smtClean="0"/>
              <a:t> includ trei categorii de activităţi de grup</a:t>
            </a:r>
            <a:r>
              <a:rPr lang="vi-VN" dirty="0" smtClean="0">
                <a:solidFill>
                  <a:schemeClr val="bg2">
                    <a:lumMod val="50000"/>
                  </a:schemeClr>
                </a:solidFill>
              </a:rPr>
              <a:t>: de colaborare, de cooperare şi de competiţie</a:t>
            </a:r>
            <a:r>
              <a:rPr lang="ro-RO" dirty="0" smtClean="0">
                <a:solidFill>
                  <a:schemeClr val="bg2">
                    <a:lumMod val="50000"/>
                  </a:schemeClr>
                </a:solidFill>
              </a:rPr>
              <a:t>.</a:t>
            </a:r>
            <a:endParaRPr lang="en-US" dirty="0">
              <a:solidFill>
                <a:schemeClr val="bg2">
                  <a:lumMod val="50000"/>
                </a:schemeClr>
              </a:solidFill>
            </a:endParaRPr>
          </a:p>
        </p:txBody>
      </p:sp>
    </p:spTree>
    <p:extLst>
      <p:ext uri="{BB962C8B-B14F-4D97-AF65-F5344CB8AC3E}">
        <p14:creationId xmlns:p14="http://schemas.microsoft.com/office/powerpoint/2010/main" val="127950454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vi-VN" dirty="0">
                <a:solidFill>
                  <a:schemeClr val="accent3">
                    <a:lumMod val="20000"/>
                    <a:lumOff val="80000"/>
                  </a:schemeClr>
                </a:solidFill>
              </a:rPr>
              <a:t>Specificitatea </a:t>
            </a:r>
            <a:r>
              <a:rPr lang="vi-VN" sz="2200" dirty="0">
                <a:solidFill>
                  <a:schemeClr val="accent3">
                    <a:lumMod val="20000"/>
                    <a:lumOff val="80000"/>
                  </a:schemeClr>
                </a:solidFill>
              </a:rPr>
              <a:t>obiectelor de învăţare multi-touch în abordarea transdisciplinară</a:t>
            </a:r>
            <a:endParaRPr lang="en-US" sz="2200" dirty="0">
              <a:solidFill>
                <a:schemeClr val="accent3">
                  <a:lumMod val="20000"/>
                  <a:lumOff val="80000"/>
                </a:schemeClr>
              </a:solidFill>
            </a:endParaRPr>
          </a:p>
        </p:txBody>
      </p:sp>
      <p:sp>
        <p:nvSpPr>
          <p:cNvPr id="5" name="Content Placeholder 4"/>
          <p:cNvSpPr>
            <a:spLocks noGrp="1"/>
          </p:cNvSpPr>
          <p:nvPr>
            <p:ph sz="half" idx="4294967295"/>
          </p:nvPr>
        </p:nvSpPr>
        <p:spPr>
          <a:xfrm>
            <a:off x="304800" y="2819400"/>
            <a:ext cx="3962400" cy="3733800"/>
          </a:xfrm>
        </p:spPr>
        <p:style>
          <a:lnRef idx="1">
            <a:schemeClr val="accent1"/>
          </a:lnRef>
          <a:fillRef idx="3">
            <a:schemeClr val="accent1"/>
          </a:fillRef>
          <a:effectRef idx="2">
            <a:schemeClr val="accent1"/>
          </a:effectRef>
          <a:fontRef idx="minor">
            <a:schemeClr val="lt1"/>
          </a:fontRef>
        </p:style>
        <p:txBody>
          <a:bodyPr>
            <a:noAutofit/>
          </a:bodyPr>
          <a:lstStyle/>
          <a:p>
            <a:r>
              <a:rPr lang="vi-VN" sz="1600" dirty="0" smtClean="0"/>
              <a:t>valorifică </a:t>
            </a:r>
            <a:r>
              <a:rPr lang="vi-VN" sz="1600" dirty="0"/>
              <a:t>informaţii/fapte/experienţe oferite de discipline de studiu </a:t>
            </a:r>
            <a:r>
              <a:rPr lang="vi-VN" sz="1600" dirty="0" smtClean="0"/>
              <a:t>diferite;</a:t>
            </a:r>
            <a:endParaRPr lang="ro-RO" sz="1600" dirty="0"/>
          </a:p>
          <a:p>
            <a:r>
              <a:rPr lang="vi-VN" sz="1600" dirty="0" smtClean="0"/>
              <a:t>permite </a:t>
            </a:r>
            <a:r>
              <a:rPr lang="vi-VN" sz="1600" dirty="0"/>
              <a:t>înţelegerea globală a unor fenomene sau procese, dincolo de limitările impuse de anumite discipline de studiu sau specializări</a:t>
            </a:r>
            <a:r>
              <a:rPr lang="vi-VN" sz="1600" dirty="0" smtClean="0"/>
              <a:t>;</a:t>
            </a:r>
            <a:endParaRPr lang="vi-VN" sz="1600" dirty="0"/>
          </a:p>
          <a:p>
            <a:r>
              <a:rPr lang="vi-VN" sz="1600" dirty="0"/>
              <a:t>dezvoltă gândirea independentă</a:t>
            </a:r>
            <a:r>
              <a:rPr lang="vi-VN" sz="1600" dirty="0" smtClean="0"/>
              <a:t>;</a:t>
            </a:r>
            <a:endParaRPr lang="vi-VN" sz="1600" dirty="0"/>
          </a:p>
          <a:p>
            <a:r>
              <a:rPr lang="vi-VN" sz="1600" dirty="0"/>
              <a:t>dezvoltă gândirea critică</a:t>
            </a:r>
            <a:r>
              <a:rPr lang="vi-VN" sz="1600" dirty="0" smtClean="0"/>
              <a:t>;</a:t>
            </a:r>
            <a:endParaRPr lang="vi-VN" sz="1600" dirty="0"/>
          </a:p>
          <a:p>
            <a:r>
              <a:rPr lang="vi-VN" sz="1600" dirty="0"/>
              <a:t>permite valorificarea de către elevi a experienţelor de viaţă cotidiană</a:t>
            </a:r>
            <a:endParaRPr lang="en-US" sz="1600" dirty="0"/>
          </a:p>
        </p:txBody>
      </p:sp>
      <p:sp>
        <p:nvSpPr>
          <p:cNvPr id="7" name="Text Placeholder 6"/>
          <p:cNvSpPr>
            <a:spLocks noGrp="1"/>
          </p:cNvSpPr>
          <p:nvPr>
            <p:ph type="body" idx="4294967295"/>
          </p:nvPr>
        </p:nvSpPr>
        <p:spPr>
          <a:xfrm>
            <a:off x="152400" y="1752600"/>
            <a:ext cx="3581400" cy="1027113"/>
          </a:xfrm>
        </p:spPr>
        <p:style>
          <a:lnRef idx="2">
            <a:schemeClr val="accent3">
              <a:shade val="50000"/>
            </a:schemeClr>
          </a:lnRef>
          <a:fillRef idx="1">
            <a:schemeClr val="accent3"/>
          </a:fillRef>
          <a:effectRef idx="0">
            <a:schemeClr val="accent3"/>
          </a:effectRef>
          <a:fontRef idx="minor">
            <a:schemeClr val="lt1"/>
          </a:fontRef>
        </p:style>
        <p:txBody>
          <a:bodyPr/>
          <a:lstStyle/>
          <a:p>
            <a:r>
              <a:rPr lang="vi-VN" sz="1600" dirty="0">
                <a:solidFill>
                  <a:srgbClr val="002060"/>
                </a:solidFill>
              </a:rPr>
              <a:t>Caracteristici conferite obiectelor de învăţare multi-touch de abordarea transdisciplinară:</a:t>
            </a:r>
          </a:p>
          <a:p>
            <a:endParaRPr lang="en-US" sz="1600" dirty="0"/>
          </a:p>
        </p:txBody>
      </p:sp>
      <p:sp>
        <p:nvSpPr>
          <p:cNvPr id="8" name="Text Placeholder 7"/>
          <p:cNvSpPr>
            <a:spLocks noGrp="1"/>
          </p:cNvSpPr>
          <p:nvPr>
            <p:ph type="body" sz="quarter" idx="4294967295"/>
          </p:nvPr>
        </p:nvSpPr>
        <p:spPr>
          <a:xfrm>
            <a:off x="4724400" y="1752600"/>
            <a:ext cx="4343400" cy="1179513"/>
          </a:xfrm>
        </p:spPr>
        <p:style>
          <a:lnRef idx="2">
            <a:schemeClr val="accent2">
              <a:shade val="50000"/>
            </a:schemeClr>
          </a:lnRef>
          <a:fillRef idx="1">
            <a:schemeClr val="accent2"/>
          </a:fillRef>
          <a:effectRef idx="0">
            <a:schemeClr val="accent2"/>
          </a:effectRef>
          <a:fontRef idx="minor">
            <a:schemeClr val="lt1"/>
          </a:fontRef>
        </p:style>
        <p:txBody>
          <a:bodyPr>
            <a:normAutofit/>
          </a:bodyPr>
          <a:lstStyle/>
          <a:p>
            <a:r>
              <a:rPr lang="vi-VN" sz="1600" dirty="0">
                <a:solidFill>
                  <a:srgbClr val="002060"/>
                </a:solidFill>
              </a:rPr>
              <a:t>Aplicaţiile multi-touch de învăţare de tip interdisciplinar pornesc de la o sarcină de lucru de echipă, iar elevii îşi stabilesc ei înşişi strategia de rezolvare:</a:t>
            </a:r>
            <a:endParaRPr lang="en-US" sz="1600" dirty="0">
              <a:solidFill>
                <a:srgbClr val="002060"/>
              </a:solidFill>
            </a:endParaRPr>
          </a:p>
        </p:txBody>
      </p:sp>
      <p:sp>
        <p:nvSpPr>
          <p:cNvPr id="9" name="Content Placeholder 8"/>
          <p:cNvSpPr>
            <a:spLocks noGrp="1"/>
          </p:cNvSpPr>
          <p:nvPr>
            <p:ph sz="quarter" idx="4294967295"/>
          </p:nvPr>
        </p:nvSpPr>
        <p:spPr>
          <a:xfrm>
            <a:off x="5334000" y="2895600"/>
            <a:ext cx="3657600" cy="3886200"/>
          </a:xfrm>
        </p:spPr>
        <p:style>
          <a:lnRef idx="0">
            <a:schemeClr val="accent3"/>
          </a:lnRef>
          <a:fillRef idx="3">
            <a:schemeClr val="accent3"/>
          </a:fillRef>
          <a:effectRef idx="3">
            <a:schemeClr val="accent3"/>
          </a:effectRef>
          <a:fontRef idx="minor">
            <a:schemeClr val="lt1"/>
          </a:fontRef>
        </p:style>
        <p:txBody>
          <a:bodyPr>
            <a:noAutofit/>
          </a:bodyPr>
          <a:lstStyle/>
          <a:p>
            <a:r>
              <a:rPr lang="vi-VN" sz="1600" dirty="0">
                <a:latin typeface="Times New Roman" panose="02020603050405020304" pitchFamily="18" charset="0"/>
                <a:cs typeface="Times New Roman" panose="02020603050405020304" pitchFamily="18" charset="0"/>
              </a:rPr>
              <a:t>în ordinea pe care o consideră potrivită</a:t>
            </a:r>
            <a:r>
              <a:rPr lang="vi-VN" sz="1600" dirty="0" smtClean="0">
                <a:latin typeface="Times New Roman" panose="02020603050405020304" pitchFamily="18" charset="0"/>
                <a:cs typeface="Times New Roman" panose="02020603050405020304" pitchFamily="18" charset="0"/>
              </a:rPr>
              <a:t>,</a:t>
            </a:r>
            <a:endParaRPr lang="vi-VN" sz="1600" dirty="0">
              <a:latin typeface="Times New Roman" panose="02020603050405020304" pitchFamily="18" charset="0"/>
              <a:cs typeface="Times New Roman" panose="02020603050405020304" pitchFamily="18" charset="0"/>
            </a:endParaRPr>
          </a:p>
          <a:p>
            <a:r>
              <a:rPr lang="vi-VN" sz="1600" dirty="0">
                <a:latin typeface="Times New Roman" panose="02020603050405020304" pitchFamily="18" charset="0"/>
                <a:cs typeface="Times New Roman" panose="02020603050405020304" pitchFamily="18" charset="0"/>
              </a:rPr>
              <a:t>având dreptul de a alege opţiunea greşită şi de analiza efectele</a:t>
            </a:r>
            <a:r>
              <a:rPr lang="vi-VN" sz="1600" dirty="0" smtClean="0">
                <a:latin typeface="Times New Roman" panose="02020603050405020304" pitchFamily="18" charset="0"/>
                <a:cs typeface="Times New Roman" panose="02020603050405020304" pitchFamily="18" charset="0"/>
              </a:rPr>
              <a:t>,</a:t>
            </a:r>
            <a:endParaRPr lang="vi-VN" sz="1600" dirty="0">
              <a:latin typeface="Times New Roman" panose="02020603050405020304" pitchFamily="18" charset="0"/>
              <a:cs typeface="Times New Roman" panose="02020603050405020304" pitchFamily="18" charset="0"/>
            </a:endParaRPr>
          </a:p>
          <a:p>
            <a:r>
              <a:rPr lang="vi-VN" sz="1600" dirty="0">
                <a:latin typeface="Times New Roman" panose="02020603050405020304" pitchFamily="18" charset="0"/>
                <a:cs typeface="Times New Roman" panose="02020603050405020304" pitchFamily="18" charset="0"/>
              </a:rPr>
              <a:t>prin colaborare</a:t>
            </a:r>
            <a:r>
              <a:rPr lang="vi-VN" sz="1600" dirty="0" smtClean="0">
                <a:latin typeface="Times New Roman" panose="02020603050405020304" pitchFamily="18" charset="0"/>
                <a:cs typeface="Times New Roman" panose="02020603050405020304" pitchFamily="18" charset="0"/>
              </a:rPr>
              <a:t>,</a:t>
            </a:r>
            <a:endParaRPr lang="vi-VN" sz="1600" dirty="0">
              <a:latin typeface="Times New Roman" panose="02020603050405020304" pitchFamily="18" charset="0"/>
              <a:cs typeface="Times New Roman" panose="02020603050405020304" pitchFamily="18" charset="0"/>
            </a:endParaRPr>
          </a:p>
          <a:p>
            <a:r>
              <a:rPr lang="ro-RO" sz="1600" dirty="0">
                <a:latin typeface="Times New Roman" panose="02020603050405020304" pitchFamily="18" charset="0"/>
                <a:cs typeface="Times New Roman" panose="02020603050405020304" pitchFamily="18" charset="0"/>
              </a:rPr>
              <a:t>î</a:t>
            </a:r>
            <a:r>
              <a:rPr lang="vi-VN" sz="1600" dirty="0" smtClean="0">
                <a:latin typeface="Times New Roman" panose="02020603050405020304" pitchFamily="18" charset="0"/>
                <a:cs typeface="Times New Roman" panose="02020603050405020304" pitchFamily="18" charset="0"/>
              </a:rPr>
              <a:t>ntr-un </a:t>
            </a:r>
            <a:r>
              <a:rPr lang="vi-VN" sz="1600" dirty="0">
                <a:latin typeface="Times New Roman" panose="02020603050405020304" pitchFamily="18" charset="0"/>
                <a:cs typeface="Times New Roman" panose="02020603050405020304" pitchFamily="18" charset="0"/>
              </a:rPr>
              <a:t>orizont de timp limitat (50 minute</a:t>
            </a:r>
            <a:r>
              <a:rPr lang="vi-VN" sz="1600" dirty="0" smtClean="0">
                <a:latin typeface="Times New Roman" panose="02020603050405020304" pitchFamily="18" charset="0"/>
                <a:cs typeface="Times New Roman" panose="02020603050405020304" pitchFamily="18" charset="0"/>
              </a:rPr>
              <a:t>),</a:t>
            </a:r>
            <a:endParaRPr lang="vi-VN" sz="1600" dirty="0">
              <a:latin typeface="Times New Roman" panose="02020603050405020304" pitchFamily="18" charset="0"/>
              <a:cs typeface="Times New Roman" panose="02020603050405020304" pitchFamily="18" charset="0"/>
            </a:endParaRPr>
          </a:p>
          <a:p>
            <a:r>
              <a:rPr lang="vi-VN" sz="1600" dirty="0">
                <a:latin typeface="Times New Roman" panose="02020603050405020304" pitchFamily="18" charset="0"/>
                <a:cs typeface="Times New Roman" panose="02020603050405020304" pitchFamily="18" charset="0"/>
              </a:rPr>
              <a:t>cu o finalitate precisa sau mai bine zis cu un produs specific de realizat</a:t>
            </a:r>
            <a:r>
              <a:rPr lang="vi-VN" sz="1600" dirty="0" smtClean="0">
                <a:latin typeface="Times New Roman" panose="02020603050405020304" pitchFamily="18" charset="0"/>
                <a:cs typeface="Times New Roman" panose="02020603050405020304" pitchFamily="18" charset="0"/>
              </a:rPr>
              <a:t>,</a:t>
            </a:r>
            <a:endParaRPr lang="vi-VN" sz="1600" dirty="0">
              <a:latin typeface="Times New Roman" panose="02020603050405020304" pitchFamily="18" charset="0"/>
              <a:cs typeface="Times New Roman" panose="02020603050405020304" pitchFamily="18" charset="0"/>
            </a:endParaRPr>
          </a:p>
          <a:p>
            <a:r>
              <a:rPr lang="vi-VN" sz="1600" dirty="0">
                <a:latin typeface="Times New Roman" panose="02020603050405020304" pitchFamily="18" charset="0"/>
                <a:cs typeface="Times New Roman" panose="02020603050405020304" pitchFamily="18" charset="0"/>
              </a:rPr>
              <a:t>în competiţie cu alte echipe (celelalte mese).</a:t>
            </a:r>
            <a:endParaRPr lang="en-US"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5778791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99140" y="3886200"/>
            <a:ext cx="2867060" cy="2150295"/>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123" name="Picture 3" descr="H:\poze\DSCF145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22983" y="784829"/>
            <a:ext cx="2990817" cy="193818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5124" name="Picture 4" descr="H:\poze\DSCF1454.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41684" y="1168817"/>
            <a:ext cx="2781299" cy="205740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5125" name="Picture 5" descr="H:\poze\DSCF145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00400" y="3962400"/>
            <a:ext cx="2532686" cy="2630647"/>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rgbClr val="FFFFFF"/>
                </a:solidFill>
              </a14:hiddenFill>
            </a:ext>
          </a:extLst>
        </p:spPr>
      </p:pic>
      <p:pic>
        <p:nvPicPr>
          <p:cNvPr id="5126" name="Picture 6" descr="H:\poze\DSCF1452.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2785" y="3429000"/>
            <a:ext cx="2628899" cy="268369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
        <p:nvSpPr>
          <p:cNvPr id="9" name="Rectangle 1"/>
          <p:cNvSpPr>
            <a:spLocks noChangeArrowheads="1"/>
          </p:cNvSpPr>
          <p:nvPr/>
        </p:nvSpPr>
        <p:spPr bwMode="auto">
          <a:xfrm>
            <a:off x="152400" y="304800"/>
            <a:ext cx="2422358" cy="2015936"/>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lang="ro-RO" sz="1400" b="1" dirty="0">
                <a:solidFill>
                  <a:schemeClr val="accent2">
                    <a:lumMod val="20000"/>
                    <a:lumOff val="80000"/>
                  </a:schemeClr>
                </a:solidFill>
                <a:latin typeface="Times New Roman" pitchFamily="18" charset="0"/>
                <a:ea typeface="Calibri" pitchFamily="34" charset="0"/>
                <a:cs typeface="Times New Roman" pitchFamily="18" charset="0"/>
              </a:rPr>
              <a:t>Cadrul teoretic al lecţiei:</a:t>
            </a:r>
          </a:p>
          <a:p>
            <a:pPr fontAlgn="base">
              <a:spcBef>
                <a:spcPct val="0"/>
              </a:spcBef>
              <a:spcAft>
                <a:spcPct val="0"/>
              </a:spcAft>
            </a:pPr>
            <a:endParaRPr lang="en-US" sz="900" dirty="0">
              <a:solidFill>
                <a:schemeClr val="accent2">
                  <a:lumMod val="20000"/>
                  <a:lumOff val="80000"/>
                </a:schemeClr>
              </a:solidFill>
              <a:latin typeface="Arial" pitchFamily="34" charset="0"/>
            </a:endParaRPr>
          </a:p>
          <a:p>
            <a:pPr eaLnBrk="0" fontAlgn="base" hangingPunct="0">
              <a:spcBef>
                <a:spcPct val="0"/>
              </a:spcBef>
              <a:spcAft>
                <a:spcPct val="0"/>
              </a:spcAft>
              <a:buFontTx/>
              <a:buChar char="•"/>
            </a:pPr>
            <a:r>
              <a:rPr lang="ro-RO" sz="1400" dirty="0">
                <a:solidFill>
                  <a:schemeClr val="accent2">
                    <a:lumMod val="20000"/>
                    <a:lumOff val="80000"/>
                  </a:schemeClr>
                </a:solidFill>
                <a:latin typeface="Times New Roman" pitchFamily="18" charset="0"/>
                <a:ea typeface="Calibri" pitchFamily="34" charset="0"/>
                <a:cs typeface="Times New Roman" pitchFamily="18" charset="0"/>
              </a:rPr>
              <a:t>Sarcini de lucru digitale</a:t>
            </a:r>
            <a:endParaRPr lang="en-US" sz="900" dirty="0">
              <a:solidFill>
                <a:schemeClr val="accent2">
                  <a:lumMod val="20000"/>
                  <a:lumOff val="80000"/>
                </a:schemeClr>
              </a:solidFill>
              <a:latin typeface="Arial" pitchFamily="34" charset="0"/>
            </a:endParaRPr>
          </a:p>
          <a:p>
            <a:pPr eaLnBrk="0" fontAlgn="base" hangingPunct="0">
              <a:spcBef>
                <a:spcPct val="0"/>
              </a:spcBef>
              <a:spcAft>
                <a:spcPct val="0"/>
              </a:spcAft>
              <a:buFontTx/>
              <a:buChar char="•"/>
            </a:pPr>
            <a:r>
              <a:rPr lang="ro-RO" sz="1400" dirty="0">
                <a:solidFill>
                  <a:schemeClr val="accent2">
                    <a:lumMod val="20000"/>
                    <a:lumOff val="80000"/>
                  </a:schemeClr>
                </a:solidFill>
                <a:latin typeface="Times New Roman" pitchFamily="18" charset="0"/>
                <a:ea typeface="Calibri" pitchFamily="34" charset="0"/>
                <a:cs typeface="Times New Roman" pitchFamily="18" charset="0"/>
              </a:rPr>
              <a:t>Sarcini de lucru non-digitale</a:t>
            </a:r>
          </a:p>
          <a:p>
            <a:pPr eaLnBrk="0" fontAlgn="base" hangingPunct="0">
              <a:spcBef>
                <a:spcPct val="0"/>
              </a:spcBef>
              <a:spcAft>
                <a:spcPct val="0"/>
              </a:spcAft>
            </a:pPr>
            <a:endParaRPr lang="en-US" sz="900" dirty="0">
              <a:solidFill>
                <a:prstClr val="black"/>
              </a:solidFill>
              <a:latin typeface="Arial" pitchFamily="34" charset="0"/>
            </a:endParaRPr>
          </a:p>
          <a:p>
            <a:pPr eaLnBrk="0" fontAlgn="base" hangingPunct="0">
              <a:spcBef>
                <a:spcPct val="0"/>
              </a:spcBef>
              <a:spcAft>
                <a:spcPct val="0"/>
              </a:spcAft>
            </a:pPr>
            <a:r>
              <a:rPr lang="ro-RO" sz="1400" b="1" dirty="0">
                <a:solidFill>
                  <a:schemeClr val="accent5">
                    <a:lumMod val="20000"/>
                    <a:lumOff val="80000"/>
                  </a:schemeClr>
                </a:solidFill>
                <a:latin typeface="Times New Roman" pitchFamily="18" charset="0"/>
                <a:ea typeface="Calibri" pitchFamily="34" charset="0"/>
                <a:cs typeface="Times New Roman" pitchFamily="18" charset="0"/>
              </a:rPr>
              <a:t>Structura grupelor de lucru:</a:t>
            </a:r>
          </a:p>
          <a:p>
            <a:pPr eaLnBrk="0" fontAlgn="base" hangingPunct="0">
              <a:spcBef>
                <a:spcPct val="0"/>
              </a:spcBef>
              <a:spcAft>
                <a:spcPct val="0"/>
              </a:spcAft>
            </a:pPr>
            <a:endParaRPr lang="en-US" sz="900" dirty="0">
              <a:solidFill>
                <a:schemeClr val="accent5">
                  <a:lumMod val="20000"/>
                  <a:lumOff val="80000"/>
                </a:schemeClr>
              </a:solidFill>
              <a:latin typeface="Arial" pitchFamily="34" charset="0"/>
            </a:endParaRPr>
          </a:p>
          <a:p>
            <a:pPr eaLnBrk="0" fontAlgn="base" hangingPunct="0">
              <a:spcBef>
                <a:spcPct val="0"/>
              </a:spcBef>
              <a:spcAft>
                <a:spcPct val="0"/>
              </a:spcAft>
              <a:buFontTx/>
              <a:buChar char="•"/>
            </a:pPr>
            <a:r>
              <a:rPr lang="ro-RO" sz="1400" dirty="0">
                <a:solidFill>
                  <a:schemeClr val="accent5">
                    <a:lumMod val="20000"/>
                    <a:lumOff val="80000"/>
                  </a:schemeClr>
                </a:solidFill>
                <a:latin typeface="Times New Roman" pitchFamily="18" charset="0"/>
                <a:ea typeface="Calibri" pitchFamily="34" charset="0"/>
                <a:cs typeface="Times New Roman" pitchFamily="18" charset="0"/>
              </a:rPr>
              <a:t>Grupele cu activităţi digitale</a:t>
            </a:r>
            <a:endParaRPr lang="ro-RO" sz="900" dirty="0">
              <a:solidFill>
                <a:schemeClr val="accent5">
                  <a:lumMod val="20000"/>
                  <a:lumOff val="80000"/>
                </a:schemeClr>
              </a:solidFill>
              <a:latin typeface="Arial" pitchFamily="34" charset="0"/>
            </a:endParaRPr>
          </a:p>
          <a:p>
            <a:pPr eaLnBrk="0" fontAlgn="base" hangingPunct="0">
              <a:spcBef>
                <a:spcPct val="0"/>
              </a:spcBef>
              <a:spcAft>
                <a:spcPct val="0"/>
              </a:spcAft>
              <a:buFontTx/>
              <a:buChar char="•"/>
            </a:pPr>
            <a:r>
              <a:rPr lang="ro-RO" sz="1400" dirty="0">
                <a:solidFill>
                  <a:schemeClr val="accent5">
                    <a:lumMod val="20000"/>
                    <a:lumOff val="80000"/>
                  </a:schemeClr>
                </a:solidFill>
                <a:latin typeface="Times New Roman" pitchFamily="18" charset="0"/>
                <a:ea typeface="Calibri" pitchFamily="34" charset="0"/>
                <a:cs typeface="Times New Roman" pitchFamily="18" charset="0"/>
              </a:rPr>
              <a:t>Grupele cu activităţi non-digitale</a:t>
            </a:r>
            <a:r>
              <a:rPr lang="en-US" sz="900" dirty="0">
                <a:solidFill>
                  <a:prstClr val="black"/>
                </a:solidFill>
                <a:latin typeface="Arial" pitchFamily="34" charset="0"/>
              </a:rPr>
              <a:t> </a:t>
            </a:r>
            <a:endParaRPr lang="en-US" dirty="0">
              <a:solidFill>
                <a:prstClr val="black"/>
              </a:solidFill>
              <a:latin typeface="Arial" pitchFamily="34" charset="0"/>
            </a:endParaRPr>
          </a:p>
        </p:txBody>
      </p:sp>
    </p:spTree>
    <p:extLst>
      <p:ext uri="{BB962C8B-B14F-4D97-AF65-F5344CB8AC3E}">
        <p14:creationId xmlns:p14="http://schemas.microsoft.com/office/powerpoint/2010/main" val="176810093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2819400"/>
            <a:ext cx="3962400" cy="2713563"/>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lnSpc>
                <a:spcPct val="150000"/>
              </a:lnSpc>
              <a:spcAft>
                <a:spcPts val="1000"/>
              </a:spcAft>
            </a:pPr>
            <a:r>
              <a:rPr lang="ro-RO" b="1" i="1" dirty="0" smtClean="0">
                <a:solidFill>
                  <a:srgbClr val="00B0F0"/>
                </a:solidFill>
                <a:latin typeface="Times New Roman"/>
                <a:ea typeface="Times New Roman"/>
                <a:cs typeface="Times New Roman"/>
              </a:rPr>
              <a:t>Cu </a:t>
            </a:r>
            <a:r>
              <a:rPr lang="ro-RO" b="1" i="1" dirty="0">
                <a:solidFill>
                  <a:srgbClr val="00B0F0"/>
                </a:solidFill>
                <a:latin typeface="Times New Roman"/>
                <a:ea typeface="Times New Roman"/>
                <a:cs typeface="Times New Roman"/>
              </a:rPr>
              <a:t>cât se cunosc reciproc mai bine, cu cât colaborează şi se ajută mai mult, astfel se înţeleg şi se apreciază, cu atât profesorul şi elevii se vor apropia, iar rezultatele  vor fi uimitoare. </a:t>
            </a:r>
            <a:endParaRPr lang="en-US" b="1" i="1" dirty="0" smtClean="0">
              <a:solidFill>
                <a:srgbClr val="00B0F0"/>
              </a:solidFill>
              <a:latin typeface="Times New Roman"/>
              <a:ea typeface="Times New Roman"/>
              <a:cs typeface="Times New Roman"/>
            </a:endParaRPr>
          </a:p>
          <a:p>
            <a:pPr algn="ctr">
              <a:lnSpc>
                <a:spcPct val="150000"/>
              </a:lnSpc>
              <a:spcAft>
                <a:spcPts val="1000"/>
              </a:spcAft>
            </a:pPr>
            <a:r>
              <a:rPr lang="ro-RO" b="1" i="1" dirty="0" smtClean="0">
                <a:solidFill>
                  <a:schemeClr val="accent6"/>
                </a:solidFill>
                <a:latin typeface="Times New Roman"/>
                <a:ea typeface="Times New Roman"/>
                <a:cs typeface="Times New Roman"/>
              </a:rPr>
              <a:t>Trebuie </a:t>
            </a:r>
            <a:r>
              <a:rPr lang="ro-RO" b="1" i="1" dirty="0">
                <a:solidFill>
                  <a:schemeClr val="accent6"/>
                </a:solidFill>
                <a:latin typeface="Times New Roman"/>
                <a:ea typeface="Times New Roman"/>
                <a:cs typeface="Times New Roman"/>
              </a:rPr>
              <a:t>creat cadrul </a:t>
            </a:r>
            <a:r>
              <a:rPr lang="ro-RO" b="1" i="1" dirty="0" smtClean="0">
                <a:solidFill>
                  <a:schemeClr val="accent6"/>
                </a:solidFill>
                <a:latin typeface="Times New Roman"/>
                <a:ea typeface="Times New Roman"/>
                <a:cs typeface="Times New Roman"/>
              </a:rPr>
              <a:t>favorabil…</a:t>
            </a:r>
            <a:endParaRPr lang="en-US" sz="1600" b="1" i="1" dirty="0">
              <a:solidFill>
                <a:schemeClr val="accent6"/>
              </a:solidFill>
              <a:ea typeface="Calibri"/>
              <a:cs typeface="Times New Roman"/>
            </a:endParaRPr>
          </a:p>
        </p:txBody>
      </p:sp>
      <p:sp>
        <p:nvSpPr>
          <p:cNvPr id="7" name="TextBox 6"/>
          <p:cNvSpPr txBox="1"/>
          <p:nvPr/>
        </p:nvSpPr>
        <p:spPr>
          <a:xfrm>
            <a:off x="2362200" y="228600"/>
            <a:ext cx="6096000" cy="1754326"/>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lvl="0" algn="ctr">
              <a:lnSpc>
                <a:spcPct val="150000"/>
              </a:lnSpc>
              <a:spcAft>
                <a:spcPts val="1000"/>
              </a:spcAft>
            </a:pPr>
            <a:r>
              <a:rPr lang="ro-RO" b="1" i="1" dirty="0">
                <a:solidFill>
                  <a:srgbClr val="002060"/>
                </a:solidFill>
                <a:latin typeface="Times New Roman"/>
                <a:ea typeface="Times New Roman"/>
                <a:cs typeface="Times New Roman"/>
              </a:rPr>
              <a:t>Dascălul modern formează cu clasa o echipă, în care este atât colaborator, cât şi coordonator  valorizând inteligenţa fiecărui elev, introducând abordarea integrată în procesul de predare</a:t>
            </a:r>
            <a:r>
              <a:rPr lang="en-US" b="1" i="1" dirty="0">
                <a:solidFill>
                  <a:srgbClr val="002060"/>
                </a:solidFill>
                <a:latin typeface="Times New Roman"/>
                <a:ea typeface="Times New Roman"/>
                <a:cs typeface="Times New Roman"/>
              </a:rPr>
              <a:t>-</a:t>
            </a:r>
            <a:r>
              <a:rPr lang="ro-RO" b="1" i="1" dirty="0">
                <a:solidFill>
                  <a:srgbClr val="002060"/>
                </a:solidFill>
                <a:latin typeface="Times New Roman"/>
                <a:ea typeface="Times New Roman"/>
                <a:cs typeface="Times New Roman"/>
              </a:rPr>
              <a:t>învăţare, se adaptează</a:t>
            </a:r>
            <a:r>
              <a:rPr lang="en-US" b="1" i="1" dirty="0">
                <a:solidFill>
                  <a:srgbClr val="002060"/>
                </a:solidFill>
                <a:latin typeface="Times New Roman"/>
                <a:ea typeface="Times New Roman"/>
                <a:cs typeface="Times New Roman"/>
              </a:rPr>
              <a:t> </a:t>
            </a:r>
            <a:r>
              <a:rPr lang="en-US" b="1" i="1" dirty="0" smtClean="0">
                <a:solidFill>
                  <a:srgbClr val="002060"/>
                </a:solidFill>
                <a:latin typeface="Times New Roman"/>
                <a:ea typeface="Times New Roman"/>
                <a:cs typeface="Times New Roman"/>
              </a:rPr>
              <a:t>la</a:t>
            </a:r>
            <a:r>
              <a:rPr lang="ro-RO" b="1" i="1" dirty="0" smtClean="0">
                <a:solidFill>
                  <a:srgbClr val="002060"/>
                </a:solidFill>
                <a:latin typeface="Times New Roman"/>
                <a:ea typeface="Times New Roman"/>
                <a:cs typeface="Times New Roman"/>
              </a:rPr>
              <a:t> </a:t>
            </a:r>
            <a:r>
              <a:rPr lang="en-US" b="1" i="1" dirty="0" err="1" smtClean="0">
                <a:solidFill>
                  <a:srgbClr val="002060"/>
                </a:solidFill>
                <a:latin typeface="Times New Roman"/>
                <a:ea typeface="Times New Roman"/>
                <a:cs typeface="Times New Roman"/>
              </a:rPr>
              <a:t>societatea</a:t>
            </a:r>
            <a:r>
              <a:rPr lang="en-US" b="1" i="1" dirty="0" smtClean="0">
                <a:solidFill>
                  <a:srgbClr val="002060"/>
                </a:solidFill>
                <a:latin typeface="Times New Roman"/>
                <a:ea typeface="Times New Roman"/>
                <a:cs typeface="Times New Roman"/>
              </a:rPr>
              <a:t> </a:t>
            </a:r>
            <a:r>
              <a:rPr lang="ro-RO" b="1" i="1" dirty="0" smtClean="0">
                <a:solidFill>
                  <a:srgbClr val="002060"/>
                </a:solidFill>
                <a:latin typeface="Times New Roman"/>
                <a:ea typeface="Times New Roman"/>
                <a:cs typeface="Times New Roman"/>
              </a:rPr>
              <a:t>  </a:t>
            </a:r>
            <a:r>
              <a:rPr lang="en-US" b="1" i="1" dirty="0" err="1" smtClean="0">
                <a:solidFill>
                  <a:srgbClr val="002060"/>
                </a:solidFill>
                <a:latin typeface="Times New Roman"/>
                <a:ea typeface="Times New Roman"/>
                <a:cs typeface="Times New Roman"/>
              </a:rPr>
              <a:t>secolului</a:t>
            </a:r>
            <a:r>
              <a:rPr lang="en-US" b="1" i="1" dirty="0" smtClean="0">
                <a:solidFill>
                  <a:srgbClr val="002060"/>
                </a:solidFill>
                <a:latin typeface="Times New Roman"/>
                <a:ea typeface="Times New Roman"/>
                <a:cs typeface="Times New Roman"/>
              </a:rPr>
              <a:t> </a:t>
            </a:r>
            <a:r>
              <a:rPr lang="ro-RO" b="1" i="1" dirty="0" smtClean="0">
                <a:solidFill>
                  <a:srgbClr val="002060"/>
                </a:solidFill>
                <a:latin typeface="Times New Roman"/>
                <a:ea typeface="Times New Roman"/>
                <a:cs typeface="Times New Roman"/>
              </a:rPr>
              <a:t> </a:t>
            </a:r>
            <a:r>
              <a:rPr lang="en-US" b="1" i="1" dirty="0" smtClean="0">
                <a:solidFill>
                  <a:srgbClr val="002060"/>
                </a:solidFill>
                <a:latin typeface="Times New Roman"/>
                <a:ea typeface="Times New Roman"/>
                <a:cs typeface="Times New Roman"/>
              </a:rPr>
              <a:t>XXI</a:t>
            </a:r>
            <a:r>
              <a:rPr lang="en-US" b="1" i="1" dirty="0">
                <a:solidFill>
                  <a:srgbClr val="002060"/>
                </a:solidFill>
                <a:latin typeface="Times New Roman"/>
                <a:ea typeface="Times New Roman"/>
                <a:cs typeface="Times New Roman"/>
              </a:rPr>
              <a:t>.</a:t>
            </a:r>
            <a:r>
              <a:rPr lang="ro-RO" b="1" i="1" dirty="0">
                <a:solidFill>
                  <a:srgbClr val="002060"/>
                </a:solidFill>
                <a:latin typeface="Times New Roman"/>
                <a:ea typeface="Times New Roman"/>
                <a:cs typeface="Times New Roman"/>
              </a:rPr>
              <a:t> </a:t>
            </a:r>
            <a:endParaRPr lang="en-US" b="1" i="1" dirty="0">
              <a:solidFill>
                <a:srgbClr val="002060"/>
              </a:solidFill>
              <a:latin typeface="Times New Roman"/>
              <a:ea typeface="Times New Roman"/>
              <a:cs typeface="Times New Roman"/>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368964">
            <a:off x="4853863" y="2463727"/>
            <a:ext cx="3534676" cy="4029686"/>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63485237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3048000" y="5791200"/>
            <a:ext cx="3124200" cy="369332"/>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r>
              <a:rPr lang="ro-RO" dirty="0" smtClean="0"/>
              <a:t>Vă muțumesc pentru atenție!</a:t>
            </a:r>
            <a:endParaRPr lang="en-US" dirty="0"/>
          </a:p>
        </p:txBody>
      </p:sp>
    </p:spTree>
    <p:extLst>
      <p:ext uri="{BB962C8B-B14F-4D97-AF65-F5344CB8AC3E}">
        <p14:creationId xmlns:p14="http://schemas.microsoft.com/office/powerpoint/2010/main" val="153809923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67000" y="2133600"/>
            <a:ext cx="5943600" cy="1938992"/>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algn="ctr"/>
            <a:r>
              <a:rPr lang="vi-VN" sz="2000" i="1" dirty="0" smtClean="0">
                <a:solidFill>
                  <a:srgbClr val="002060"/>
                </a:solidFill>
              </a:rPr>
              <a:t>Curriculum-ul la decizia şcolii (CDŞ) oferă şcolii româneşti oportunitatea de a-şi configura propria ofertă educaţională, care să reflecte scopurile proprii, filozofia educaţională specifică, prin propunerile de programe adaptate mediului de învăţare</a:t>
            </a:r>
            <a:r>
              <a:rPr lang="vi-VN" sz="2000" dirty="0" smtClean="0">
                <a:solidFill>
                  <a:srgbClr val="002060"/>
                </a:solidFill>
              </a:rPr>
              <a:t>. </a:t>
            </a:r>
            <a:endParaRPr lang="en-US" sz="2000" dirty="0">
              <a:solidFill>
                <a:srgbClr val="002060"/>
              </a:solidFill>
            </a:endParaRPr>
          </a:p>
        </p:txBody>
      </p:sp>
      <p:pic>
        <p:nvPicPr>
          <p:cNvPr id="3"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3886200"/>
            <a:ext cx="2308710" cy="2022062"/>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809865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81600" y="3276600"/>
            <a:ext cx="3802063" cy="3208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8"/>
          <p:cNvSpPr>
            <a:spLocks noGrp="1"/>
          </p:cNvSpPr>
          <p:nvPr>
            <p:ph type="title"/>
          </p:nvPr>
        </p:nvSpPr>
        <p:spPr>
          <a:xfrm>
            <a:off x="1905000" y="228600"/>
            <a:ext cx="7086600" cy="1143000"/>
          </a:xfrm>
        </p:spPr>
        <p:txBody>
          <a:bodyPr>
            <a:normAutofit fontScale="90000"/>
          </a:bodyPr>
          <a:lstStyle/>
          <a:p>
            <a:pPr algn="ctr"/>
            <a:r>
              <a:rPr lang="vi-VN" dirty="0" smtClean="0">
                <a:solidFill>
                  <a:schemeClr val="accent3">
                    <a:lumMod val="20000"/>
                    <a:lumOff val="80000"/>
                  </a:schemeClr>
                </a:solidFill>
              </a:rPr>
              <a:t>Opţional ca disciplină nouă</a:t>
            </a:r>
            <a:endParaRPr lang="en-US" dirty="0">
              <a:solidFill>
                <a:schemeClr val="accent3">
                  <a:lumMod val="20000"/>
                  <a:lumOff val="80000"/>
                </a:schemeClr>
              </a:solidFill>
            </a:endParaRPr>
          </a:p>
        </p:txBody>
      </p:sp>
      <p:sp>
        <p:nvSpPr>
          <p:cNvPr id="4" name="Content Placeholder 2"/>
          <p:cNvSpPr>
            <a:spLocks noGrp="1"/>
          </p:cNvSpPr>
          <p:nvPr>
            <p:ph idx="4294967295"/>
          </p:nvPr>
        </p:nvSpPr>
        <p:spPr>
          <a:xfrm>
            <a:off x="457200" y="3962400"/>
            <a:ext cx="4343400" cy="1828800"/>
          </a:xfrm>
        </p:spPr>
        <p:txBody>
          <a:bodyPr>
            <a:normAutofit fontScale="92500"/>
          </a:bodyPr>
          <a:lstStyle/>
          <a:p>
            <a:pPr algn="ctr"/>
            <a:r>
              <a:rPr lang="vi-VN" dirty="0">
                <a:solidFill>
                  <a:srgbClr val="00B050"/>
                </a:solidFill>
              </a:rPr>
              <a:t>Opţional ca disciplină nouă </a:t>
            </a:r>
            <a:r>
              <a:rPr lang="vi-VN" dirty="0">
                <a:solidFill>
                  <a:srgbClr val="002060"/>
                </a:solidFill>
              </a:rPr>
              <a:t>- constă într-un nou obiect de studiu, în afara acelora prevăzute în trunchiul comun la un anumit profil şi </a:t>
            </a:r>
            <a:r>
              <a:rPr lang="vi-VN" dirty="0" smtClean="0">
                <a:solidFill>
                  <a:srgbClr val="002060"/>
                </a:solidFill>
              </a:rPr>
              <a:t>specializare</a:t>
            </a:r>
            <a:r>
              <a:rPr lang="ro-RO" dirty="0" smtClean="0">
                <a:solidFill>
                  <a:srgbClr val="002060"/>
                </a:solidFill>
              </a:rPr>
              <a:t>.</a:t>
            </a:r>
            <a:endParaRPr lang="en-US" dirty="0">
              <a:solidFill>
                <a:srgbClr val="002060"/>
              </a:solidFill>
            </a:endParaRPr>
          </a:p>
        </p:txBody>
      </p:sp>
      <p:sp>
        <p:nvSpPr>
          <p:cNvPr id="5" name="Rectangle 4"/>
          <p:cNvSpPr/>
          <p:nvPr/>
        </p:nvSpPr>
        <p:spPr>
          <a:xfrm>
            <a:off x="762000" y="1905000"/>
            <a:ext cx="7543800" cy="1293046"/>
          </a:xfrm>
          <a:prstGeom prst="rect">
            <a:avLst/>
          </a:prstGeom>
        </p:spPr>
        <p:txBody>
          <a:bodyPr wrap="square">
            <a:spAutoFit/>
          </a:bodyPr>
          <a:lstStyle/>
          <a:p>
            <a:pPr>
              <a:lnSpc>
                <a:spcPct val="150000"/>
              </a:lnSpc>
            </a:pPr>
            <a:r>
              <a:rPr lang="ro-RO" dirty="0" smtClean="0"/>
              <a:t>	</a:t>
            </a:r>
            <a:r>
              <a:rPr lang="vi-VN" dirty="0" smtClean="0"/>
              <a:t>Curriculum-ul la decizia şcolii a reprezentat, de la început, o soluţie de adaptare a ofertei generale la particularităţile şi aspiraţiile elevilor din diferite unităţi concrete de învăţământ. </a:t>
            </a:r>
            <a:endParaRPr lang="en-US" dirty="0"/>
          </a:p>
        </p:txBody>
      </p:sp>
    </p:spTree>
    <p:extLst>
      <p:ext uri="{BB962C8B-B14F-4D97-AF65-F5344CB8AC3E}">
        <p14:creationId xmlns:p14="http://schemas.microsoft.com/office/powerpoint/2010/main" val="32890177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828800" y="1905000"/>
            <a:ext cx="7162800" cy="3570208"/>
          </a:xfrm>
          <a:prstGeom prst="rect">
            <a:avLst/>
          </a:prstGeom>
        </p:spPr>
        <p:txBody>
          <a:bodyPr wrap="square">
            <a:spAutoFit/>
          </a:bodyPr>
          <a:lstStyle/>
          <a:p>
            <a:pPr>
              <a:buFont typeface="Wingdings" pitchFamily="2" charset="2"/>
              <a:buChar char="§"/>
            </a:pPr>
            <a:r>
              <a:rPr lang="ro-RO" dirty="0" smtClean="0">
                <a:solidFill>
                  <a:srgbClr val="002060"/>
                </a:solidFill>
              </a:rPr>
              <a:t> 	</a:t>
            </a:r>
            <a:r>
              <a:rPr lang="vi-VN" dirty="0" smtClean="0">
                <a:solidFill>
                  <a:srgbClr val="002060"/>
                </a:solidFill>
              </a:rPr>
              <a:t>Procedeul cel mai simplu de generare a unei teme integratoare este intersectarea unor segmente de discipline aparţinând mai multor arii.</a:t>
            </a:r>
            <a:endParaRPr lang="ro-RO" dirty="0" smtClean="0">
              <a:solidFill>
                <a:srgbClr val="002060"/>
              </a:solidFill>
            </a:endParaRPr>
          </a:p>
          <a:p>
            <a:endParaRPr lang="ro-RO" dirty="0" smtClean="0"/>
          </a:p>
          <a:p>
            <a:pPr>
              <a:buFont typeface="Wingdings" pitchFamily="2" charset="2"/>
              <a:buChar char="§"/>
            </a:pPr>
            <a:r>
              <a:rPr lang="vi-VN" dirty="0" smtClean="0">
                <a:solidFill>
                  <a:schemeClr val="accent4">
                    <a:lumMod val="50000"/>
                  </a:schemeClr>
                </a:solidFill>
              </a:rPr>
              <a:t> </a:t>
            </a:r>
            <a:r>
              <a:rPr lang="ro-RO" dirty="0" smtClean="0">
                <a:solidFill>
                  <a:schemeClr val="accent4">
                    <a:lumMod val="50000"/>
                  </a:schemeClr>
                </a:solidFill>
              </a:rPr>
              <a:t>	</a:t>
            </a:r>
            <a:r>
              <a:rPr lang="vi-VN" dirty="0" smtClean="0">
                <a:solidFill>
                  <a:schemeClr val="accent4">
                    <a:lumMod val="50000"/>
                  </a:schemeClr>
                </a:solidFill>
              </a:rPr>
              <a:t>În acest caz, programa CDŞ va cuprinde şi obiectivele cadru ale disciplinelor implicate, iar obiectivele de referinţă vor apărea ca specificaţii ale acestora.</a:t>
            </a:r>
            <a:endParaRPr lang="ro-RO" dirty="0" smtClean="0">
              <a:solidFill>
                <a:schemeClr val="accent4">
                  <a:lumMod val="50000"/>
                </a:schemeClr>
              </a:solidFill>
            </a:endParaRPr>
          </a:p>
          <a:p>
            <a:pPr>
              <a:buFont typeface="Wingdings" pitchFamily="2" charset="2"/>
              <a:buChar char="§"/>
            </a:pPr>
            <a:endParaRPr lang="ro-RO" dirty="0" smtClean="0">
              <a:solidFill>
                <a:schemeClr val="accent4">
                  <a:lumMod val="50000"/>
                </a:schemeClr>
              </a:solidFill>
            </a:endParaRPr>
          </a:p>
          <a:p>
            <a:pPr marL="0" lvl="1" indent="895350">
              <a:buFont typeface="Wingdings" pitchFamily="2" charset="2"/>
              <a:buChar char="§"/>
            </a:pPr>
            <a:r>
              <a:rPr lang="ro-RO" dirty="0" smtClean="0">
                <a:solidFill>
                  <a:srgbClr val="002060"/>
                </a:solidFill>
                <a:latin typeface="_Arial"/>
              </a:rPr>
              <a:t>Pentru </a:t>
            </a:r>
            <a:r>
              <a:rPr lang="vi-VN" dirty="0" smtClean="0">
                <a:solidFill>
                  <a:srgbClr val="002060"/>
                </a:solidFill>
                <a:latin typeface="_Arial"/>
              </a:rPr>
              <a:t>opţionalul la nivelul mai multor arii curriculare, programa va fi astfel structurată încât să reiasă nu numai obiectivele cadru ale disciplinelor implicate, ci şi </a:t>
            </a:r>
            <a:r>
              <a:rPr lang="vi-VN" dirty="0" smtClean="0">
                <a:solidFill>
                  <a:srgbClr val="00B050"/>
                </a:solidFill>
                <a:latin typeface="_Arial"/>
              </a:rPr>
              <a:t>obiectivul transdisciplinar</a:t>
            </a:r>
            <a:r>
              <a:rPr lang="ro-RO" sz="2800" dirty="0">
                <a:solidFill>
                  <a:srgbClr val="002060"/>
                </a:solidFill>
              </a:rPr>
              <a:t>.</a:t>
            </a:r>
            <a:endParaRPr lang="en-US" sz="2800" dirty="0" smtClean="0">
              <a:solidFill>
                <a:srgbClr val="002060"/>
              </a:solidFill>
            </a:endParaRPr>
          </a:p>
          <a:p>
            <a:pPr>
              <a:buFont typeface="Wingdings" pitchFamily="2" charset="2"/>
              <a:buChar char="§"/>
            </a:pPr>
            <a:endParaRPr lang="en-US" dirty="0">
              <a:solidFill>
                <a:schemeClr val="accent4">
                  <a:lumMod val="50000"/>
                </a:schemeClr>
              </a:solidFill>
            </a:endParaRPr>
          </a:p>
        </p:txBody>
      </p:sp>
      <p:sp>
        <p:nvSpPr>
          <p:cNvPr id="7" name="Title 6"/>
          <p:cNvSpPr>
            <a:spLocks noGrp="1"/>
          </p:cNvSpPr>
          <p:nvPr>
            <p:ph type="title"/>
          </p:nvPr>
        </p:nvSpPr>
        <p:spPr/>
        <p:txBody>
          <a:bodyPr>
            <a:normAutofit fontScale="90000"/>
          </a:bodyPr>
          <a:lstStyle/>
          <a:p>
            <a:pPr algn="ctr"/>
            <a:r>
              <a:rPr lang="vi-VN" sz="2400" cap="none" spc="0" dirty="0">
                <a:solidFill>
                  <a:schemeClr val="bg1"/>
                </a:solidFill>
                <a:ea typeface="+mn-ea"/>
                <a:cs typeface="+mn-cs"/>
              </a:rPr>
              <a:t>Opţionalul la nivelul mai multor arii este construit pe un obiectiv complex de tip </a:t>
            </a:r>
            <a:r>
              <a:rPr lang="vi-VN" sz="2400" cap="none" spc="0" dirty="0" smtClean="0">
                <a:solidFill>
                  <a:schemeClr val="bg1"/>
                </a:solidFill>
                <a:ea typeface="+mn-ea"/>
                <a:cs typeface="+mn-cs"/>
              </a:rPr>
              <a:t>transdiciplinar</a:t>
            </a:r>
            <a:endParaRPr lang="en-US" sz="1600" dirty="0"/>
          </a:p>
        </p:txBody>
      </p:sp>
    </p:spTree>
    <p:extLst>
      <p:ext uri="{BB962C8B-B14F-4D97-AF65-F5344CB8AC3E}">
        <p14:creationId xmlns:p14="http://schemas.microsoft.com/office/powerpoint/2010/main" val="65223136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914400" y="2667000"/>
            <a:ext cx="7696200" cy="3385542"/>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ro-RO" sz="2400" dirty="0" smtClean="0"/>
              <a:t>	</a:t>
            </a:r>
            <a:r>
              <a:rPr lang="ro-RO" sz="2800" dirty="0" smtClean="0"/>
              <a:t>Î</a:t>
            </a:r>
            <a:r>
              <a:rPr lang="vi-VN" sz="2400" dirty="0" smtClean="0">
                <a:solidFill>
                  <a:srgbClr val="000000"/>
                </a:solidFill>
                <a:effectLst/>
              </a:rPr>
              <a:t>n procesul educaţional </a:t>
            </a:r>
            <a:r>
              <a:rPr lang="ro-RO" sz="2400" dirty="0" smtClean="0">
                <a:solidFill>
                  <a:srgbClr val="000000"/>
                </a:solidFill>
                <a:effectLst/>
              </a:rPr>
              <a:t> </a:t>
            </a:r>
            <a:r>
              <a:rPr lang="vi-VN" sz="2400" dirty="0" smtClean="0">
                <a:solidFill>
                  <a:srgbClr val="000000"/>
                </a:solidFill>
                <a:effectLst/>
              </a:rPr>
              <a:t>suntem </a:t>
            </a:r>
            <a:r>
              <a:rPr lang="ro-RO" sz="2400" dirty="0" smtClean="0">
                <a:solidFill>
                  <a:srgbClr val="000000"/>
                </a:solidFill>
                <a:effectLst/>
              </a:rPr>
              <a:t>î</a:t>
            </a:r>
            <a:r>
              <a:rPr lang="vi-VN" sz="2400" dirty="0" smtClean="0">
                <a:solidFill>
                  <a:srgbClr val="000000"/>
                </a:solidFill>
                <a:effectLst/>
              </a:rPr>
              <a:t>n situaţia de a face faţă unor situaţii de tipul:</a:t>
            </a:r>
            <a:endParaRPr lang="ro-RO" dirty="0" smtClean="0">
              <a:solidFill>
                <a:srgbClr val="000000"/>
              </a:solidFill>
              <a:effectLst/>
            </a:endParaRPr>
          </a:p>
          <a:p>
            <a:pPr marL="285750" indent="-285750">
              <a:buFont typeface="Wingdings" panose="05000000000000000000" pitchFamily="2" charset="2"/>
              <a:buChar char="q"/>
            </a:pPr>
            <a:r>
              <a:rPr lang="vi-VN" dirty="0" smtClean="0">
                <a:solidFill>
                  <a:srgbClr val="FFFF00"/>
                </a:solidFill>
                <a:effectLst/>
              </a:rPr>
              <a:t> ambianţa şcolară neprietenoasă, </a:t>
            </a:r>
            <a:endParaRPr lang="ro-RO" dirty="0" smtClean="0">
              <a:solidFill>
                <a:srgbClr val="FFFF00"/>
              </a:solidFill>
              <a:effectLst/>
            </a:endParaRPr>
          </a:p>
          <a:p>
            <a:pPr marL="285750" indent="-285750">
              <a:buFont typeface="Wingdings" panose="05000000000000000000" pitchFamily="2" charset="2"/>
              <a:buChar char="q"/>
            </a:pPr>
            <a:r>
              <a:rPr lang="ro-RO" dirty="0" smtClean="0">
                <a:solidFill>
                  <a:srgbClr val="FFFF00"/>
                </a:solidFill>
                <a:effectLst/>
              </a:rPr>
              <a:t> </a:t>
            </a:r>
            <a:r>
              <a:rPr lang="vi-VN" dirty="0" smtClean="0">
                <a:solidFill>
                  <a:srgbClr val="FFFF00"/>
                </a:solidFill>
                <a:effectLst/>
              </a:rPr>
              <a:t>un climat instituţional rigid şi inconsecvent,</a:t>
            </a:r>
            <a:endParaRPr lang="ro-RO" dirty="0" smtClean="0">
              <a:solidFill>
                <a:srgbClr val="FFFF00"/>
              </a:solidFill>
              <a:effectLst/>
            </a:endParaRPr>
          </a:p>
          <a:p>
            <a:pPr marL="285750" indent="-285750">
              <a:buFont typeface="Wingdings" panose="05000000000000000000" pitchFamily="2" charset="2"/>
              <a:buChar char="q"/>
            </a:pPr>
            <a:r>
              <a:rPr lang="ro-RO" dirty="0" smtClean="0">
                <a:solidFill>
                  <a:srgbClr val="FFFF00"/>
                </a:solidFill>
                <a:effectLst/>
              </a:rPr>
              <a:t> </a:t>
            </a:r>
            <a:r>
              <a:rPr lang="vi-VN" dirty="0" smtClean="0">
                <a:solidFill>
                  <a:srgbClr val="FFFF00"/>
                </a:solidFill>
                <a:effectLst/>
              </a:rPr>
              <a:t>fluctuaţii în proiectarea şi aplicarea curriculumului şcolar, </a:t>
            </a:r>
            <a:endParaRPr lang="ro-RO" dirty="0" smtClean="0">
              <a:solidFill>
                <a:srgbClr val="FFFF00"/>
              </a:solidFill>
              <a:effectLst/>
            </a:endParaRPr>
          </a:p>
          <a:p>
            <a:pPr marL="285750" indent="-285750">
              <a:buFont typeface="Wingdings" panose="05000000000000000000" pitchFamily="2" charset="2"/>
              <a:buChar char="q"/>
            </a:pPr>
            <a:r>
              <a:rPr lang="ro-RO" dirty="0" smtClean="0">
                <a:solidFill>
                  <a:srgbClr val="FFFF00"/>
                </a:solidFill>
                <a:effectLst/>
              </a:rPr>
              <a:t> </a:t>
            </a:r>
            <a:r>
              <a:rPr lang="vi-VN" dirty="0" smtClean="0">
                <a:solidFill>
                  <a:srgbClr val="FFFF00"/>
                </a:solidFill>
                <a:effectLst/>
              </a:rPr>
              <a:t>supraîncărcarea generată de tot felul de cauze contradictorii.</a:t>
            </a:r>
            <a:endParaRPr lang="ro-RO" dirty="0" smtClean="0">
              <a:solidFill>
                <a:srgbClr val="FFFF00"/>
              </a:solidFill>
              <a:effectLst/>
            </a:endParaRPr>
          </a:p>
          <a:p>
            <a:r>
              <a:rPr lang="vi-VN" dirty="0" smtClean="0">
                <a:solidFill>
                  <a:srgbClr val="FFFF00"/>
                </a:solidFill>
                <a:effectLst/>
              </a:rPr>
              <a:t> </a:t>
            </a:r>
            <a:endParaRPr lang="ro-RO" dirty="0" smtClean="0">
              <a:solidFill>
                <a:srgbClr val="FFFF00"/>
              </a:solidFill>
              <a:effectLst/>
            </a:endParaRPr>
          </a:p>
          <a:p>
            <a:r>
              <a:rPr lang="ro-RO" dirty="0" smtClean="0">
                <a:solidFill>
                  <a:srgbClr val="000000"/>
                </a:solidFill>
                <a:effectLst/>
              </a:rPr>
              <a:t>	</a:t>
            </a:r>
            <a:r>
              <a:rPr lang="vi-VN" dirty="0" smtClean="0">
                <a:solidFill>
                  <a:srgbClr val="000000"/>
                </a:solidFill>
                <a:effectLst/>
              </a:rPr>
              <a:t>Toate acestea îndepărtează elevul de propriile sale aspiraţii, ducându-l în confuzie şi dezinteres. </a:t>
            </a:r>
            <a:endParaRPr lang="ro-RO" dirty="0" smtClean="0">
              <a:solidFill>
                <a:srgbClr val="000000"/>
              </a:solidFill>
              <a:effectLst/>
            </a:endParaRPr>
          </a:p>
          <a:p>
            <a:r>
              <a:rPr lang="ro-RO" dirty="0" smtClean="0">
                <a:solidFill>
                  <a:srgbClr val="000000"/>
                </a:solidFill>
                <a:effectLst/>
              </a:rPr>
              <a:t>	</a:t>
            </a:r>
            <a:r>
              <a:rPr lang="vi-VN" dirty="0" smtClean="0">
                <a:solidFill>
                  <a:srgbClr val="000000"/>
                </a:solidFill>
                <a:effectLst/>
              </a:rPr>
              <a:t>În acest fel, principalul motor al progresului şcolar, şi anume motivaţia pentru învăţare, este compromis.</a:t>
            </a:r>
            <a:endParaRPr lang="en-US" dirty="0">
              <a:solidFill>
                <a:srgbClr val="002060"/>
              </a:solidFill>
            </a:endParaRPr>
          </a:p>
        </p:txBody>
      </p:sp>
      <p:sp>
        <p:nvSpPr>
          <p:cNvPr id="10" name="Title 9"/>
          <p:cNvSpPr>
            <a:spLocks noGrp="1"/>
          </p:cNvSpPr>
          <p:nvPr>
            <p:ph type="title"/>
          </p:nvPr>
        </p:nvSpPr>
        <p:spPr/>
        <p:txBody>
          <a:bodyPr>
            <a:normAutofit fontScale="90000"/>
          </a:bodyPr>
          <a:lstStyle/>
          <a:p>
            <a:r>
              <a:rPr lang="ro-RO" dirty="0" smtClean="0">
                <a:solidFill>
                  <a:schemeClr val="bg1"/>
                </a:solidFill>
                <a:latin typeface="Times New Roman" pitchFamily="18" charset="0"/>
                <a:cs typeface="Times New Roman" pitchFamily="18" charset="0"/>
              </a:rPr>
              <a:t>Necesitatea unor Cursuri </a:t>
            </a:r>
            <a:r>
              <a:rPr lang="ro-RO" dirty="0" err="1" smtClean="0">
                <a:solidFill>
                  <a:schemeClr val="bg1"/>
                </a:solidFill>
                <a:latin typeface="Times New Roman" pitchFamily="18" charset="0"/>
                <a:cs typeface="Times New Roman" pitchFamily="18" charset="0"/>
              </a:rPr>
              <a:t>op</a:t>
            </a:r>
            <a:r>
              <a:rPr lang="ro-RO" sz="3600" dirty="0" err="1" smtClean="0">
                <a:solidFill>
                  <a:schemeClr val="bg1"/>
                </a:solidFill>
                <a:latin typeface="Times New Roman" pitchFamily="18" charset="0"/>
                <a:cs typeface="Times New Roman" pitchFamily="18" charset="0"/>
              </a:rPr>
              <a:t>Ț</a:t>
            </a:r>
            <a:r>
              <a:rPr lang="ro-RO" dirty="0" err="1" smtClean="0">
                <a:solidFill>
                  <a:schemeClr val="bg1"/>
                </a:solidFill>
                <a:latin typeface="Times New Roman" pitchFamily="18" charset="0"/>
                <a:cs typeface="Times New Roman" pitchFamily="18" charset="0"/>
              </a:rPr>
              <a:t>ionale</a:t>
            </a:r>
            <a:r>
              <a:rPr lang="ro-RO" dirty="0" smtClean="0">
                <a:solidFill>
                  <a:schemeClr val="bg1"/>
                </a:solidFill>
                <a:latin typeface="Times New Roman" pitchFamily="18" charset="0"/>
                <a:cs typeface="Times New Roman" pitchFamily="18" charset="0"/>
              </a:rPr>
              <a:t> </a:t>
            </a:r>
            <a:r>
              <a:rPr lang="ro-RO" dirty="0" err="1" smtClean="0">
                <a:solidFill>
                  <a:schemeClr val="bg1"/>
                </a:solidFill>
                <a:latin typeface="Times New Roman" pitchFamily="18" charset="0"/>
                <a:cs typeface="Times New Roman" pitchFamily="18" charset="0"/>
              </a:rPr>
              <a:t>transdisciplinare</a:t>
            </a:r>
            <a:endParaRPr lang="en-US" dirty="0">
              <a:solidFill>
                <a:schemeClr val="bg1"/>
              </a:solidFill>
              <a:latin typeface="Times New Roman" pitchFamily="18" charset="0"/>
              <a:cs typeface="Times New Roman" pitchFamily="18" charset="0"/>
            </a:endParaRPr>
          </a:p>
        </p:txBody>
      </p:sp>
    </p:spTree>
    <p:extLst>
      <p:ext uri="{BB962C8B-B14F-4D97-AF65-F5344CB8AC3E}">
        <p14:creationId xmlns:p14="http://schemas.microsoft.com/office/powerpoint/2010/main" val="48674318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685800" y="2204300"/>
            <a:ext cx="8077200" cy="1834299"/>
          </a:xfrm>
          <a:prstGeom prst="rect">
            <a:avLst/>
          </a:prstGeom>
          <a:scene3d>
            <a:camera prst="orthographicFront"/>
            <a:lightRig rig="threePt" dir="t"/>
          </a:scene3d>
          <a:sp3d>
            <a:bevelT w="114300" prst="artDeco"/>
          </a:sp3d>
        </p:spPr>
        <p:style>
          <a:lnRef idx="1">
            <a:schemeClr val="accent3"/>
          </a:lnRef>
          <a:fillRef idx="2">
            <a:schemeClr val="accent3"/>
          </a:fillRef>
          <a:effectRef idx="1">
            <a:schemeClr val="accent3"/>
          </a:effectRef>
          <a:fontRef idx="minor">
            <a:schemeClr val="dk1"/>
          </a:fontRef>
        </p:style>
        <p:txBody>
          <a:bodyPr vert="horz" lIns="91440" tIns="45720" rIns="91440" bIns="45720" rtlCol="0" anchor="b" anchorCtr="0">
            <a:normAutofit fontScale="97500"/>
          </a:bodyPr>
          <a:lstStyle>
            <a:lvl1pPr algn="l" defTabSz="914400" rtl="0" eaLnBrk="1" latinLnBrk="0" hangingPunct="1">
              <a:spcBef>
                <a:spcPct val="0"/>
              </a:spcBef>
              <a:buNone/>
              <a:defRPr sz="3600" kern="1200" cap="small" spc="200" baseline="0">
                <a:solidFill>
                  <a:schemeClr val="tx1"/>
                </a:solidFill>
                <a:latin typeface="+mj-lt"/>
                <a:ea typeface="+mj-ea"/>
                <a:cs typeface="+mj-cs"/>
              </a:defRPr>
            </a:lvl1pPr>
          </a:lstStyle>
          <a:p>
            <a:pPr>
              <a:lnSpc>
                <a:spcPct val="150000"/>
              </a:lnSpc>
            </a:pPr>
            <a:r>
              <a:rPr lang="en-US" sz="1800" b="1" i="1" dirty="0" smtClean="0">
                <a:solidFill>
                  <a:srgbClr val="002060"/>
                </a:solidFill>
                <a:latin typeface="Calibri"/>
                <a:ea typeface="Calibri"/>
                <a:cs typeface="TimesNewRoman,Italic"/>
              </a:rPr>
              <a:t>“ </a:t>
            </a:r>
            <a:r>
              <a:rPr lang="en-US" sz="1800" b="1" i="1" dirty="0" err="1" smtClean="0">
                <a:solidFill>
                  <a:srgbClr val="002060"/>
                </a:solidFill>
                <a:latin typeface="TimesNewRoman,Italic"/>
                <a:ea typeface="Calibri"/>
                <a:cs typeface="TimesNewRoman,Italic"/>
              </a:rPr>
              <a:t>Cel</a:t>
            </a:r>
            <a:r>
              <a:rPr lang="en-US" sz="1800" b="1" i="1" dirty="0" smtClean="0">
                <a:solidFill>
                  <a:srgbClr val="002060"/>
                </a:solidFill>
                <a:latin typeface="TimesNewRoman,Italic"/>
                <a:ea typeface="Calibri"/>
                <a:cs typeface="TimesNewRoman,Italic"/>
              </a:rPr>
              <a:t> </a:t>
            </a:r>
            <a:r>
              <a:rPr lang="en-US" sz="1800" b="1" i="1" dirty="0" err="1" smtClean="0">
                <a:solidFill>
                  <a:srgbClr val="002060"/>
                </a:solidFill>
                <a:latin typeface="TimesNewRoman,Italic"/>
                <a:ea typeface="Calibri"/>
                <a:cs typeface="TimesNewRoman,Italic"/>
              </a:rPr>
              <a:t>mai</a:t>
            </a:r>
            <a:r>
              <a:rPr lang="en-US" sz="1800" b="1" i="1" dirty="0" smtClean="0">
                <a:solidFill>
                  <a:srgbClr val="002060"/>
                </a:solidFill>
                <a:latin typeface="TimesNewRoman,Italic"/>
                <a:ea typeface="Calibri"/>
                <a:cs typeface="TimesNewRoman,Italic"/>
              </a:rPr>
              <a:t> </a:t>
            </a:r>
            <a:r>
              <a:rPr lang="en-US" sz="1800" b="1" i="1" dirty="0" err="1" smtClean="0">
                <a:solidFill>
                  <a:srgbClr val="002060"/>
                </a:solidFill>
                <a:latin typeface="TimesNewRoman,Italic"/>
                <a:ea typeface="Calibri"/>
                <a:cs typeface="TimesNewRoman,Italic"/>
              </a:rPr>
              <a:t>puternic</a:t>
            </a:r>
            <a:r>
              <a:rPr lang="en-US" sz="1800" b="1" i="1" dirty="0" smtClean="0">
                <a:solidFill>
                  <a:srgbClr val="002060"/>
                </a:solidFill>
                <a:latin typeface="TimesNewRoman,Italic"/>
                <a:ea typeface="Calibri"/>
                <a:cs typeface="TimesNewRoman,Italic"/>
              </a:rPr>
              <a:t> argument </a:t>
            </a:r>
            <a:r>
              <a:rPr lang="en-US" sz="1800" b="1" i="1" dirty="0" err="1" smtClean="0">
                <a:solidFill>
                  <a:srgbClr val="002060"/>
                </a:solidFill>
                <a:latin typeface="TimesNewRoman,Italic"/>
                <a:ea typeface="Calibri"/>
                <a:cs typeface="TimesNewRoman,Italic"/>
              </a:rPr>
              <a:t>pentru</a:t>
            </a:r>
            <a:r>
              <a:rPr lang="en-US" sz="1800" b="1" i="1" dirty="0" smtClean="0">
                <a:solidFill>
                  <a:srgbClr val="002060"/>
                </a:solidFill>
                <a:latin typeface="TimesNewRoman,Italic"/>
                <a:ea typeface="Calibri"/>
                <a:cs typeface="TimesNewRoman,Italic"/>
              </a:rPr>
              <a:t> </a:t>
            </a:r>
            <a:r>
              <a:rPr lang="en-US" sz="1800" b="1" i="1" dirty="0" err="1" smtClean="0">
                <a:solidFill>
                  <a:srgbClr val="002060"/>
                </a:solidFill>
                <a:latin typeface="TimesNewRoman,Italic"/>
                <a:ea typeface="Calibri"/>
                <a:cs typeface="TimesNewRoman,Italic"/>
              </a:rPr>
              <a:t>integrarea</a:t>
            </a:r>
            <a:r>
              <a:rPr lang="en-US" sz="1800" b="1" i="1" dirty="0" smtClean="0">
                <a:solidFill>
                  <a:srgbClr val="002060"/>
                </a:solidFill>
                <a:latin typeface="TimesNewRoman,Italic"/>
                <a:ea typeface="Calibri"/>
                <a:cs typeface="TimesNewRoman,Italic"/>
              </a:rPr>
              <a:t> </a:t>
            </a:r>
            <a:r>
              <a:rPr lang="en-US" sz="1800" b="1" i="1" dirty="0" err="1" smtClean="0">
                <a:solidFill>
                  <a:srgbClr val="002060"/>
                </a:solidFill>
                <a:latin typeface="TimesNewRoman,Italic"/>
                <a:ea typeface="Calibri"/>
                <a:cs typeface="TimesNewRoman,Italic"/>
              </a:rPr>
              <a:t>disciplinelor</a:t>
            </a:r>
            <a:r>
              <a:rPr lang="en-US" sz="1600" b="1" dirty="0" smtClean="0">
                <a:solidFill>
                  <a:srgbClr val="002060"/>
                </a:solidFill>
                <a:latin typeface="Calibri"/>
                <a:ea typeface="Calibri"/>
                <a:cs typeface="Times New Roman"/>
              </a:rPr>
              <a:t/>
            </a:r>
            <a:br>
              <a:rPr lang="en-US" sz="1600" b="1" dirty="0" smtClean="0">
                <a:solidFill>
                  <a:srgbClr val="002060"/>
                </a:solidFill>
                <a:latin typeface="Calibri"/>
                <a:ea typeface="Calibri"/>
                <a:cs typeface="Times New Roman"/>
              </a:rPr>
            </a:br>
            <a:r>
              <a:rPr lang="en-US" sz="1800" b="1" i="1" dirty="0" err="1" smtClean="0">
                <a:solidFill>
                  <a:srgbClr val="002060"/>
                </a:solidFill>
                <a:latin typeface="TimesNewRoman,Italic"/>
                <a:ea typeface="Calibri"/>
                <a:cs typeface="TimesNewRoman,Italic"/>
              </a:rPr>
              <a:t>este</a:t>
            </a:r>
            <a:r>
              <a:rPr lang="en-US" sz="1800" b="1" i="1" dirty="0" smtClean="0">
                <a:solidFill>
                  <a:srgbClr val="002060"/>
                </a:solidFill>
                <a:latin typeface="TimesNewRoman,Italic"/>
                <a:ea typeface="Calibri"/>
                <a:cs typeface="TimesNewRoman,Italic"/>
              </a:rPr>
              <a:t> </a:t>
            </a:r>
            <a:r>
              <a:rPr lang="en-US" sz="1800" b="1" i="1" dirty="0" err="1" smtClean="0">
                <a:solidFill>
                  <a:srgbClr val="002060"/>
                </a:solidFill>
                <a:latin typeface="TimesNewRoman,Italic"/>
                <a:ea typeface="Calibri"/>
                <a:cs typeface="TimesNewRoman,Italic"/>
              </a:rPr>
              <a:t>însuşi</a:t>
            </a:r>
            <a:r>
              <a:rPr lang="en-US" sz="1800" b="1" i="1" dirty="0" smtClean="0">
                <a:solidFill>
                  <a:srgbClr val="002060"/>
                </a:solidFill>
                <a:latin typeface="TimesNewRoman,Italic"/>
                <a:ea typeface="Calibri"/>
                <a:cs typeface="TimesNewRoman,Italic"/>
              </a:rPr>
              <a:t> </a:t>
            </a:r>
            <a:r>
              <a:rPr lang="en-US" sz="1800" b="1" i="1" dirty="0" err="1" smtClean="0">
                <a:solidFill>
                  <a:srgbClr val="002060"/>
                </a:solidFill>
                <a:latin typeface="TimesNewRoman,Italic"/>
                <a:ea typeface="Calibri"/>
                <a:cs typeface="TimesNewRoman,Italic"/>
              </a:rPr>
              <a:t>faptul</a:t>
            </a:r>
            <a:r>
              <a:rPr lang="en-US" sz="1800" b="1" i="1" dirty="0" smtClean="0">
                <a:solidFill>
                  <a:srgbClr val="002060"/>
                </a:solidFill>
                <a:latin typeface="TimesNewRoman,Italic"/>
                <a:ea typeface="Calibri"/>
                <a:cs typeface="TimesNewRoman,Italic"/>
              </a:rPr>
              <a:t> </a:t>
            </a:r>
            <a:r>
              <a:rPr lang="en-US" sz="1800" b="1" i="1" dirty="0" err="1" smtClean="0">
                <a:solidFill>
                  <a:srgbClr val="002060"/>
                </a:solidFill>
                <a:latin typeface="TimesNewRoman,Italic"/>
                <a:ea typeface="Calibri"/>
                <a:cs typeface="TimesNewRoman,Italic"/>
              </a:rPr>
              <a:t>că</a:t>
            </a:r>
            <a:r>
              <a:rPr lang="en-US" sz="1800" b="1" i="1" dirty="0" smtClean="0">
                <a:solidFill>
                  <a:srgbClr val="002060"/>
                </a:solidFill>
                <a:latin typeface="TimesNewRoman,Italic"/>
                <a:ea typeface="Calibri"/>
                <a:cs typeface="TimesNewRoman,Italic"/>
              </a:rPr>
              <a:t> via</a:t>
            </a:r>
            <a:r>
              <a:rPr lang="ro-RO" sz="1800" b="1" i="1" dirty="0" smtClean="0">
                <a:solidFill>
                  <a:srgbClr val="002060"/>
                </a:solidFill>
                <a:latin typeface="TimesNewRoman,Italic"/>
                <a:ea typeface="Calibri"/>
                <a:cs typeface="TimesNewRoman,Italic"/>
              </a:rPr>
              <a:t>ţ</a:t>
            </a:r>
            <a:r>
              <a:rPr lang="en-US" sz="1800" b="1" i="1" dirty="0" smtClean="0">
                <a:solidFill>
                  <a:srgbClr val="002060"/>
                </a:solidFill>
                <a:latin typeface="TimesNewRoman,Italic"/>
                <a:ea typeface="Calibri"/>
                <a:cs typeface="TimesNewRoman,Italic"/>
              </a:rPr>
              <a:t>a nu </a:t>
            </a:r>
            <a:r>
              <a:rPr lang="en-US" sz="1800" b="1" i="1" dirty="0" err="1" smtClean="0">
                <a:solidFill>
                  <a:srgbClr val="002060"/>
                </a:solidFill>
                <a:latin typeface="TimesNewRoman,Italic"/>
                <a:ea typeface="Calibri"/>
                <a:cs typeface="TimesNewRoman,Italic"/>
              </a:rPr>
              <a:t>este</a:t>
            </a:r>
            <a:r>
              <a:rPr lang="en-US" sz="1800" b="1" i="1" dirty="0" smtClean="0">
                <a:solidFill>
                  <a:srgbClr val="002060"/>
                </a:solidFill>
                <a:latin typeface="TimesNewRoman,Italic"/>
                <a:ea typeface="Calibri"/>
                <a:cs typeface="TimesNewRoman,Italic"/>
              </a:rPr>
              <a:t> </a:t>
            </a:r>
            <a:r>
              <a:rPr lang="en-US" sz="1800" b="1" i="1" dirty="0" err="1" smtClean="0">
                <a:solidFill>
                  <a:srgbClr val="002060"/>
                </a:solidFill>
                <a:latin typeface="TimesNewRoman,Italic"/>
                <a:ea typeface="Calibri"/>
                <a:cs typeface="TimesNewRoman,Italic"/>
              </a:rPr>
              <a:t>împărţită</a:t>
            </a:r>
            <a:r>
              <a:rPr lang="en-US" sz="1800" b="1" i="1" dirty="0" smtClean="0">
                <a:solidFill>
                  <a:srgbClr val="002060"/>
                </a:solidFill>
                <a:latin typeface="TimesNewRoman,Italic"/>
                <a:ea typeface="Calibri"/>
                <a:cs typeface="TimesNewRoman,Italic"/>
              </a:rPr>
              <a:t> </a:t>
            </a:r>
            <a:r>
              <a:rPr lang="en-US" sz="1800" b="1" i="1" dirty="0" err="1" smtClean="0">
                <a:solidFill>
                  <a:srgbClr val="002060"/>
                </a:solidFill>
                <a:latin typeface="TimesNewRoman,Italic"/>
                <a:ea typeface="Calibri"/>
                <a:cs typeface="TimesNewRoman,Italic"/>
              </a:rPr>
              <a:t>pe</a:t>
            </a:r>
            <a:r>
              <a:rPr lang="en-US" sz="1800" b="1" i="1" dirty="0" smtClean="0">
                <a:solidFill>
                  <a:srgbClr val="002060"/>
                </a:solidFill>
                <a:latin typeface="TimesNewRoman,Italic"/>
                <a:ea typeface="Calibri"/>
                <a:cs typeface="TimesNewRoman,Italic"/>
              </a:rPr>
              <a:t> discipline’’</a:t>
            </a:r>
            <a:r>
              <a:rPr lang="en-US" sz="1600" dirty="0" smtClean="0">
                <a:solidFill>
                  <a:srgbClr val="002060"/>
                </a:solidFill>
                <a:latin typeface="Calibri"/>
                <a:ea typeface="Calibri"/>
                <a:cs typeface="Times New Roman"/>
              </a:rPr>
              <a:t/>
            </a:r>
            <a:br>
              <a:rPr lang="en-US" sz="1600" dirty="0" smtClean="0">
                <a:solidFill>
                  <a:srgbClr val="002060"/>
                </a:solidFill>
                <a:latin typeface="Calibri"/>
                <a:ea typeface="Calibri"/>
                <a:cs typeface="Times New Roman"/>
              </a:rPr>
            </a:br>
            <a:r>
              <a:rPr lang="en-US" sz="1800" i="1" dirty="0" smtClean="0">
                <a:solidFill>
                  <a:srgbClr val="002060"/>
                </a:solidFill>
                <a:latin typeface="TimesNewRoman,Italic"/>
                <a:ea typeface="Calibri"/>
                <a:cs typeface="TimesNewRoman,Italic"/>
              </a:rPr>
              <a:t>(J . </a:t>
            </a:r>
            <a:r>
              <a:rPr lang="en-US" sz="1800" i="1" dirty="0" err="1" smtClean="0">
                <a:solidFill>
                  <a:srgbClr val="002060"/>
                </a:solidFill>
                <a:latin typeface="TimesNewRoman,Italic"/>
                <a:ea typeface="Calibri"/>
                <a:cs typeface="TimesNewRoman,Italic"/>
              </a:rPr>
              <a:t>Moffet</a:t>
            </a:r>
            <a:r>
              <a:rPr lang="en-US" sz="1800" i="1" dirty="0" smtClean="0">
                <a:solidFill>
                  <a:srgbClr val="002060"/>
                </a:solidFill>
                <a:latin typeface="TimesNewRoman,Italic"/>
                <a:ea typeface="Calibri"/>
                <a:cs typeface="TimesNewRoman,Italic"/>
              </a:rPr>
              <a:t>)</a:t>
            </a:r>
            <a:r>
              <a:rPr lang="en-US" sz="1600" dirty="0" smtClean="0">
                <a:solidFill>
                  <a:srgbClr val="002060"/>
                </a:solidFill>
                <a:latin typeface="Calibri"/>
                <a:ea typeface="Calibri"/>
                <a:cs typeface="Times New Roman"/>
              </a:rPr>
              <a:t/>
            </a:r>
            <a:br>
              <a:rPr lang="en-US" sz="1600" dirty="0" smtClean="0">
                <a:solidFill>
                  <a:srgbClr val="002060"/>
                </a:solidFill>
                <a:latin typeface="Calibri"/>
                <a:ea typeface="Calibri"/>
                <a:cs typeface="Times New Roman"/>
              </a:rPr>
            </a:br>
            <a:endParaRPr lang="en-US" sz="1800" dirty="0">
              <a:solidFill>
                <a:srgbClr val="002060"/>
              </a:solidFill>
            </a:endParaRPr>
          </a:p>
        </p:txBody>
      </p:sp>
      <p:pic>
        <p:nvPicPr>
          <p:cNvPr id="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3962400"/>
            <a:ext cx="4572000" cy="223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152400"/>
            <a:ext cx="7162800" cy="1143000"/>
          </a:xfrm>
        </p:spPr>
        <p:txBody>
          <a:bodyPr/>
          <a:lstStyle/>
          <a:p>
            <a:pPr algn="ctr"/>
            <a:r>
              <a:rPr lang="ro-RO" sz="3200" cap="none" spc="0" dirty="0">
                <a:solidFill>
                  <a:prstClr val="white"/>
                </a:solidFill>
                <a:latin typeface="Times New Roman" pitchFamily="18" charset="0"/>
                <a:cs typeface="Times New Roman" pitchFamily="18" charset="0"/>
              </a:rPr>
              <a:t>L</a:t>
            </a:r>
            <a:r>
              <a:rPr lang="vi-VN" sz="3200" b="1" cap="none" spc="0" dirty="0">
                <a:solidFill>
                  <a:prstClr val="white"/>
                </a:solidFill>
                <a:latin typeface="Times New Roman" pitchFamily="18" charset="0"/>
                <a:cs typeface="Times New Roman" pitchFamily="18" charset="0"/>
              </a:rPr>
              <a:t>ABORATOARELE MULTI-TOUCH</a:t>
            </a:r>
            <a:r>
              <a:rPr lang="vi-VN" sz="1800" cap="none" spc="0" dirty="0">
                <a:solidFill>
                  <a:prstClr val="black"/>
                </a:solidFill>
                <a:latin typeface="Times New Roman" pitchFamily="18" charset="0"/>
                <a:cs typeface="Times New Roman" pitchFamily="18" charset="0"/>
              </a:rPr>
              <a:t>:</a:t>
            </a:r>
            <a:endParaRPr lang="en-US" dirty="0">
              <a:latin typeface="Times New Roman" pitchFamily="18" charset="0"/>
              <a:cs typeface="Times New Roman" pitchFamily="18" charset="0"/>
            </a:endParaRPr>
          </a:p>
        </p:txBody>
      </p:sp>
      <p:pic>
        <p:nvPicPr>
          <p:cNvPr id="13" name="Picture Placeholder 12"/>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8833" b="8833"/>
          <a:stretch>
            <a:fillRect/>
          </a:stretch>
        </p:blipFill>
        <p:spPr>
          <a:xfrm>
            <a:off x="3530666" y="4114800"/>
            <a:ext cx="3987668" cy="2462784"/>
          </a:xfrm>
        </p:spPr>
      </p:pic>
      <p:sp>
        <p:nvSpPr>
          <p:cNvPr id="3" name="Rectangle 2"/>
          <p:cNvSpPr/>
          <p:nvPr/>
        </p:nvSpPr>
        <p:spPr>
          <a:xfrm>
            <a:off x="1905000" y="1066800"/>
            <a:ext cx="7162800" cy="2862322"/>
          </a:xfrm>
          <a:prstGeom prst="rect">
            <a:avLst/>
          </a:prstGeom>
        </p:spPr>
        <p:txBody>
          <a:bodyPr wrap="square">
            <a:spAutoFit/>
          </a:bodyPr>
          <a:lstStyle/>
          <a:p>
            <a:pPr algn="ctr"/>
            <a:r>
              <a:rPr lang="vi-VN" dirty="0" smtClean="0">
                <a:solidFill>
                  <a:schemeClr val="bg1"/>
                </a:solidFill>
              </a:rPr>
              <a:t>O </a:t>
            </a:r>
            <a:r>
              <a:rPr lang="vi-VN" dirty="0">
                <a:solidFill>
                  <a:schemeClr val="bg1"/>
                </a:solidFill>
              </a:rPr>
              <a:t>PROVOCARE INOVATIVĂ LANSATĂ DE CĂTRE PROIECT, ACCEPTATĂ CU INTERES DE CĂTRE LICEE </a:t>
            </a:r>
            <a:endParaRPr lang="ro-RO" dirty="0" smtClean="0">
              <a:solidFill>
                <a:schemeClr val="bg1"/>
              </a:solidFill>
            </a:endParaRPr>
          </a:p>
          <a:p>
            <a:endParaRPr lang="ro-RO" dirty="0" smtClean="0"/>
          </a:p>
          <a:p>
            <a:r>
              <a:rPr lang="en-US" dirty="0" smtClean="0"/>
              <a:t>	</a:t>
            </a:r>
            <a:r>
              <a:rPr lang="vi-VN" dirty="0" smtClean="0"/>
              <a:t>Proiectul </a:t>
            </a:r>
            <a:r>
              <a:rPr lang="vi-VN" dirty="0"/>
              <a:t>„Proces educațional optimizat </a:t>
            </a:r>
            <a:r>
              <a:rPr lang="ro-RO" dirty="0" smtClean="0"/>
              <a:t>î</a:t>
            </a:r>
            <a:r>
              <a:rPr lang="vi-VN" dirty="0" smtClean="0"/>
              <a:t>n </a:t>
            </a:r>
            <a:r>
              <a:rPr lang="vi-VN" dirty="0"/>
              <a:t>viziunea competentelor societății cunoașterii” și-a propus să contribuie la creșterea accesului la un învățământ de calitate prin dezvoltarea unui curriculum transdisciplinar pentru clasa a XI-a de liceu, prin elaborarea de proiecte didactice transdisciplinare pentru domeniile științific și umanist și prin dezvoltarea de aplicații didactice utilizând tehnologia </a:t>
            </a:r>
            <a:r>
              <a:rPr lang="vi-VN" dirty="0" smtClean="0"/>
              <a:t>multitouch</a:t>
            </a:r>
            <a:r>
              <a:rPr lang="en-US" dirty="0" smtClean="0"/>
              <a:t>.</a:t>
            </a:r>
            <a:endParaRPr lang="en-US" dirty="0"/>
          </a:p>
        </p:txBody>
      </p:sp>
    </p:spTree>
    <p:extLst>
      <p:ext uri="{BB962C8B-B14F-4D97-AF65-F5344CB8AC3E}">
        <p14:creationId xmlns:p14="http://schemas.microsoft.com/office/powerpoint/2010/main" val="30751665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vi-VN" sz="2400" b="1" cap="none" spc="0" dirty="0" smtClean="0">
                <a:solidFill>
                  <a:schemeClr val="bg1"/>
                </a:solidFill>
                <a:ea typeface="+mn-ea"/>
                <a:cs typeface="+mn-cs"/>
              </a:rPr>
              <a:t>CURSUL OPȚIONAL</a:t>
            </a:r>
            <a:r>
              <a:rPr lang="ro-RO" sz="2400" b="1" cap="none" spc="0" dirty="0" smtClean="0">
                <a:solidFill>
                  <a:schemeClr val="bg1"/>
                </a:solidFill>
                <a:ea typeface="+mn-ea"/>
                <a:cs typeface="+mn-cs"/>
              </a:rPr>
              <a:t/>
            </a:r>
            <a:br>
              <a:rPr lang="ro-RO" sz="2400" b="1" cap="none" spc="0" dirty="0" smtClean="0">
                <a:solidFill>
                  <a:schemeClr val="bg1"/>
                </a:solidFill>
                <a:ea typeface="+mn-ea"/>
                <a:cs typeface="+mn-cs"/>
              </a:rPr>
            </a:br>
            <a:r>
              <a:rPr lang="vi-VN" sz="2400" b="1" cap="none" spc="0" dirty="0" smtClean="0">
                <a:solidFill>
                  <a:schemeClr val="bg1"/>
                </a:solidFill>
                <a:ea typeface="+mn-ea"/>
                <a:cs typeface="+mn-cs"/>
              </a:rPr>
              <a:t> </a:t>
            </a:r>
            <a:r>
              <a:rPr lang="vi-VN" sz="2400" b="1" cap="none" spc="0" dirty="0">
                <a:solidFill>
                  <a:schemeClr val="bg1"/>
                </a:solidFill>
                <a:ea typeface="+mn-ea"/>
                <a:cs typeface="+mn-cs"/>
              </a:rPr>
              <a:t>Învățare pentru societatea cunoașterii</a:t>
            </a:r>
            <a:endParaRPr lang="en-US" sz="5400" b="1" dirty="0">
              <a:solidFill>
                <a:schemeClr val="bg1"/>
              </a:solidFill>
            </a:endParaRPr>
          </a:p>
        </p:txBody>
      </p:sp>
      <p:sp>
        <p:nvSpPr>
          <p:cNvPr id="5" name="Rectangle 4"/>
          <p:cNvSpPr/>
          <p:nvPr/>
        </p:nvSpPr>
        <p:spPr>
          <a:xfrm>
            <a:off x="304800" y="2133600"/>
            <a:ext cx="5334000" cy="2862322"/>
          </a:xfrm>
          <a:prstGeom prst="rect">
            <a:avLst/>
          </a:prstGeom>
          <a:effectLst>
            <a:glow rad="139700">
              <a:schemeClr val="accent3">
                <a:satMod val="175000"/>
                <a:alpha val="40000"/>
              </a:schemeClr>
            </a:glow>
          </a:effectLst>
        </p:spPr>
        <p:style>
          <a:lnRef idx="1">
            <a:schemeClr val="accent3"/>
          </a:lnRef>
          <a:fillRef idx="2">
            <a:schemeClr val="accent3"/>
          </a:fillRef>
          <a:effectRef idx="1">
            <a:schemeClr val="accent3"/>
          </a:effectRef>
          <a:fontRef idx="minor">
            <a:schemeClr val="dk1"/>
          </a:fontRef>
        </p:style>
        <p:txBody>
          <a:bodyPr wrap="square">
            <a:spAutoFit/>
          </a:bodyPr>
          <a:lstStyle/>
          <a:p>
            <a:pPr marL="285750" lvl="0" indent="-285750">
              <a:buFont typeface="Wingdings" pitchFamily="2" charset="2"/>
              <a:buChar char="§"/>
            </a:pPr>
            <a:r>
              <a:rPr lang="en-US" dirty="0" smtClean="0">
                <a:solidFill>
                  <a:srgbClr val="000000"/>
                </a:solidFill>
              </a:rPr>
              <a:t>G</a:t>
            </a:r>
            <a:r>
              <a:rPr lang="vi-VN" dirty="0" smtClean="0">
                <a:solidFill>
                  <a:srgbClr val="000000"/>
                </a:solidFill>
              </a:rPr>
              <a:t>eneraţiile </a:t>
            </a:r>
            <a:r>
              <a:rPr lang="vi-VN" dirty="0">
                <a:solidFill>
                  <a:srgbClr val="000000"/>
                </a:solidFill>
              </a:rPr>
              <a:t>actuale au nevoie de un alt tip de management al resurselor şi al comunicării diferit faţă de cel de până acum. </a:t>
            </a:r>
            <a:endParaRPr lang="en-US" dirty="0" smtClean="0">
              <a:solidFill>
                <a:srgbClr val="000000"/>
              </a:solidFill>
            </a:endParaRPr>
          </a:p>
          <a:p>
            <a:pPr marL="285750" lvl="0" indent="-285750">
              <a:buFont typeface="Wingdings" pitchFamily="2" charset="2"/>
              <a:buChar char="§"/>
            </a:pPr>
            <a:endParaRPr lang="en-US" dirty="0" smtClean="0">
              <a:solidFill>
                <a:srgbClr val="000000"/>
              </a:solidFill>
            </a:endParaRPr>
          </a:p>
          <a:p>
            <a:pPr marL="285750" lvl="0" indent="-285750">
              <a:buFont typeface="Wingdings" pitchFamily="2" charset="2"/>
              <a:buChar char="§"/>
            </a:pPr>
            <a:r>
              <a:rPr lang="vi-VN" dirty="0" smtClean="0">
                <a:solidFill>
                  <a:srgbClr val="000000"/>
                </a:solidFill>
              </a:rPr>
              <a:t>Cunoaşterea- </a:t>
            </a:r>
            <a:r>
              <a:rPr lang="vi-VN" dirty="0">
                <a:solidFill>
                  <a:srgbClr val="000000"/>
                </a:solidFill>
              </a:rPr>
              <a:t>este </a:t>
            </a:r>
            <a:r>
              <a:rPr lang="vi-VN" b="1" dirty="0">
                <a:solidFill>
                  <a:srgbClr val="0070C0"/>
                </a:solidFill>
              </a:rPr>
              <a:t>informaţie cu înţeles </a:t>
            </a:r>
            <a:r>
              <a:rPr lang="vi-VN" dirty="0">
                <a:solidFill>
                  <a:srgbClr val="000000"/>
                </a:solidFill>
              </a:rPr>
              <a:t>şi </a:t>
            </a:r>
            <a:r>
              <a:rPr lang="vi-VN" b="1" dirty="0">
                <a:solidFill>
                  <a:srgbClr val="0070C0"/>
                </a:solidFill>
              </a:rPr>
              <a:t>informaţie care acţionează</a:t>
            </a:r>
            <a:r>
              <a:rPr lang="vi-VN" dirty="0">
                <a:solidFill>
                  <a:srgbClr val="000000"/>
                </a:solidFill>
              </a:rPr>
              <a:t>. </a:t>
            </a:r>
            <a:endParaRPr lang="en-US" dirty="0" smtClean="0">
              <a:solidFill>
                <a:srgbClr val="000000"/>
              </a:solidFill>
            </a:endParaRPr>
          </a:p>
          <a:p>
            <a:pPr marL="285750" lvl="0" indent="-285750">
              <a:buFont typeface="Wingdings" pitchFamily="2" charset="2"/>
              <a:buChar char="§"/>
            </a:pPr>
            <a:r>
              <a:rPr lang="vi-VN" dirty="0" smtClean="0">
                <a:solidFill>
                  <a:srgbClr val="000000"/>
                </a:solidFill>
              </a:rPr>
              <a:t>De aceea</a:t>
            </a:r>
            <a:r>
              <a:rPr lang="en-US" dirty="0" smtClean="0">
                <a:solidFill>
                  <a:srgbClr val="000000"/>
                </a:solidFill>
              </a:rPr>
              <a:t>,</a:t>
            </a:r>
            <a:r>
              <a:rPr lang="vi-VN" dirty="0" smtClean="0">
                <a:solidFill>
                  <a:srgbClr val="000000"/>
                </a:solidFill>
              </a:rPr>
              <a:t> </a:t>
            </a:r>
            <a:r>
              <a:rPr lang="vi-VN" i="1" dirty="0">
                <a:solidFill>
                  <a:schemeClr val="accent6">
                    <a:lumMod val="75000"/>
                  </a:schemeClr>
                </a:solidFill>
              </a:rPr>
              <a:t>societatea cunoaşterii</a:t>
            </a:r>
            <a:r>
              <a:rPr lang="vi-VN" dirty="0">
                <a:solidFill>
                  <a:schemeClr val="accent6">
                    <a:lumMod val="75000"/>
                  </a:schemeClr>
                </a:solidFill>
              </a:rPr>
              <a:t> </a:t>
            </a:r>
            <a:r>
              <a:rPr lang="vi-VN" dirty="0">
                <a:solidFill>
                  <a:srgbClr val="000000"/>
                </a:solidFill>
              </a:rPr>
              <a:t>nu este posibilă decât grefată pe </a:t>
            </a:r>
            <a:r>
              <a:rPr lang="vi-VN" i="1" dirty="0" smtClean="0">
                <a:solidFill>
                  <a:schemeClr val="accent6">
                    <a:lumMod val="75000"/>
                  </a:schemeClr>
                </a:solidFill>
              </a:rPr>
              <a:t>societatea informaţională</a:t>
            </a:r>
            <a:r>
              <a:rPr lang="vi-VN" dirty="0" smtClean="0">
                <a:solidFill>
                  <a:schemeClr val="accent6">
                    <a:lumMod val="75000"/>
                  </a:schemeClr>
                </a:solidFill>
              </a:rPr>
              <a:t> </a:t>
            </a:r>
            <a:r>
              <a:rPr lang="vi-VN" dirty="0">
                <a:solidFill>
                  <a:srgbClr val="000000"/>
                </a:solidFill>
              </a:rPr>
              <a:t>şi nu poate fi separată de aceasta. </a:t>
            </a:r>
            <a:endParaRPr lang="en-US" dirty="0">
              <a:solidFill>
                <a:prstClr val="black"/>
              </a:solidFill>
            </a:endParaRPr>
          </a:p>
        </p:txBody>
      </p:sp>
      <p:sp>
        <p:nvSpPr>
          <p:cNvPr id="6" name="Rectangle 5"/>
          <p:cNvSpPr/>
          <p:nvPr/>
        </p:nvSpPr>
        <p:spPr>
          <a:xfrm>
            <a:off x="533400" y="5486400"/>
            <a:ext cx="5105400" cy="92333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marL="285750" indent="-285750"/>
            <a:r>
              <a:rPr lang="en-US" dirty="0" smtClean="0">
                <a:solidFill>
                  <a:srgbClr val="000000"/>
                </a:solidFill>
                <a:effectLst/>
              </a:rPr>
              <a:t>		</a:t>
            </a:r>
            <a:r>
              <a:rPr lang="vi-VN" dirty="0" smtClean="0">
                <a:solidFill>
                  <a:srgbClr val="000000"/>
                </a:solidFill>
                <a:effectLst/>
              </a:rPr>
              <a:t>Profesorul devine un facilitator care antrenează, mediază, consiliază şi-i ajută pe elevi să-şi  dezvolte şi evalueze înţelegerea</a:t>
            </a:r>
            <a:r>
              <a:rPr lang="en-US" dirty="0" smtClean="0">
                <a:solidFill>
                  <a:srgbClr val="000000"/>
                </a:solidFill>
                <a:effectLst/>
              </a:rPr>
              <a:t>.</a:t>
            </a:r>
            <a:endParaRPr lang="en-US" dirty="0"/>
          </a:p>
        </p:txBody>
      </p:sp>
      <p:pic>
        <p:nvPicPr>
          <p:cNvPr id="7"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9780" y="2362200"/>
            <a:ext cx="3041820" cy="3294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19224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676400" y="457200"/>
            <a:ext cx="7010400" cy="1066800"/>
          </a:xfrm>
        </p:spPr>
        <p:txBody>
          <a:bodyPr>
            <a:noAutofit/>
          </a:bodyPr>
          <a:lstStyle/>
          <a:p>
            <a:pPr algn="ctr"/>
            <a:r>
              <a:rPr lang="vi-VN" sz="2800" smtClean="0">
                <a:solidFill>
                  <a:schemeClr val="bg1"/>
                </a:solidFill>
              </a:rPr>
              <a:t>CURSUL </a:t>
            </a:r>
            <a:r>
              <a:rPr lang="vi-VN" sz="2800" dirty="0" smtClean="0">
                <a:solidFill>
                  <a:schemeClr val="bg1"/>
                </a:solidFill>
              </a:rPr>
              <a:t>OPȚIONAL </a:t>
            </a:r>
            <a:r>
              <a:rPr lang="ro-RO" sz="2800" dirty="0" smtClean="0">
                <a:solidFill>
                  <a:schemeClr val="bg1"/>
                </a:solidFill>
              </a:rPr>
              <a:t/>
            </a:r>
            <a:br>
              <a:rPr lang="ro-RO" sz="2800" dirty="0" smtClean="0">
                <a:solidFill>
                  <a:schemeClr val="bg1"/>
                </a:solidFill>
              </a:rPr>
            </a:br>
            <a:r>
              <a:rPr lang="vi-VN" sz="2800" dirty="0" smtClean="0">
                <a:solidFill>
                  <a:schemeClr val="bg1"/>
                </a:solidFill>
              </a:rPr>
              <a:t>Învățare pentru societatea cunoașterii </a:t>
            </a:r>
            <a:r>
              <a:rPr lang="vi-VN" sz="3600" dirty="0">
                <a:solidFill>
                  <a:schemeClr val="bg1"/>
                </a:solidFill>
              </a:rPr>
              <a:t/>
            </a:r>
            <a:br>
              <a:rPr lang="vi-VN" sz="3600" dirty="0">
                <a:solidFill>
                  <a:schemeClr val="bg1"/>
                </a:solidFill>
              </a:rPr>
            </a:br>
            <a:endParaRPr lang="en-US" sz="3600" dirty="0">
              <a:solidFill>
                <a:schemeClr val="bg1"/>
              </a:solidFill>
            </a:endParaRPr>
          </a:p>
        </p:txBody>
      </p:sp>
      <p:sp>
        <p:nvSpPr>
          <p:cNvPr id="8" name="Rectangle 3"/>
          <p:cNvSpPr>
            <a:spLocks noGrp="1"/>
          </p:cNvSpPr>
          <p:nvPr>
            <p:ph sz="half" idx="4294967295"/>
          </p:nvPr>
        </p:nvSpPr>
        <p:spPr>
          <a:xfrm>
            <a:off x="381000" y="1905001"/>
            <a:ext cx="8229600" cy="2477601"/>
          </a:xfrm>
          <a:prstGeom prst="rect">
            <a:avLst/>
          </a:prstGeom>
        </p:spPr>
        <p:txBody>
          <a:bodyPr wrap="square">
            <a:spAutoFit/>
          </a:bodyPr>
          <a:lstStyle/>
          <a:p>
            <a:pPr algn="just"/>
            <a:r>
              <a:rPr lang="vi-VN" sz="2000" dirty="0" smtClean="0">
                <a:solidFill>
                  <a:schemeClr val="bg2">
                    <a:lumMod val="25000"/>
                  </a:schemeClr>
                </a:solidFill>
                <a:latin typeface="Times New Roman" pitchFamily="18" charset="0"/>
                <a:cs typeface="Times New Roman" pitchFamily="18" charset="0"/>
              </a:rPr>
              <a:t>Cursul </a:t>
            </a:r>
            <a:r>
              <a:rPr lang="vi-VN" sz="2000" dirty="0">
                <a:solidFill>
                  <a:schemeClr val="accent5">
                    <a:lumMod val="75000"/>
                  </a:schemeClr>
                </a:solidFill>
                <a:latin typeface="Times New Roman" pitchFamily="18" charset="0"/>
                <a:cs typeface="Times New Roman" pitchFamily="18" charset="0"/>
              </a:rPr>
              <a:t>“Învățare pentru societatea cunoașterii” </a:t>
            </a:r>
            <a:r>
              <a:rPr lang="vi-VN" sz="2000" dirty="0">
                <a:solidFill>
                  <a:schemeClr val="bg2">
                    <a:lumMod val="25000"/>
                  </a:schemeClr>
                </a:solidFill>
                <a:latin typeface="Times New Roman" pitchFamily="18" charset="0"/>
                <a:cs typeface="Times New Roman" pitchFamily="18" charset="0"/>
              </a:rPr>
              <a:t>este conceput ca un opţional integrat, inter și transdisciplinar care permite cadrelor didactice să poată facilita însuşirea informaţiilor legate de ariile curriculare incluse în planurile-cadru de învăţământ: </a:t>
            </a:r>
            <a:r>
              <a:rPr lang="vi-VN" sz="2000" dirty="0" smtClean="0">
                <a:solidFill>
                  <a:schemeClr val="bg2">
                    <a:lumMod val="25000"/>
                  </a:schemeClr>
                </a:solidFill>
                <a:latin typeface="Times New Roman" pitchFamily="18" charset="0"/>
                <a:cs typeface="Times New Roman" pitchFamily="18" charset="0"/>
              </a:rPr>
              <a:t>Matematică şi </a:t>
            </a:r>
            <a:r>
              <a:rPr lang="ro-RO" sz="2000" dirty="0" smtClean="0">
                <a:solidFill>
                  <a:schemeClr val="bg2">
                    <a:lumMod val="25000"/>
                  </a:schemeClr>
                </a:solidFill>
                <a:latin typeface="Times New Roman" pitchFamily="18" charset="0"/>
                <a:cs typeface="Times New Roman" pitchFamily="18" charset="0"/>
              </a:rPr>
              <a:t>Ș</a:t>
            </a:r>
            <a:r>
              <a:rPr lang="vi-VN" sz="2000" dirty="0" smtClean="0">
                <a:solidFill>
                  <a:schemeClr val="bg2">
                    <a:lumMod val="25000"/>
                  </a:schemeClr>
                </a:solidFill>
                <a:latin typeface="Times New Roman" pitchFamily="18" charset="0"/>
                <a:cs typeface="Times New Roman" pitchFamily="18" charset="0"/>
              </a:rPr>
              <a:t>tiinţele naturii</a:t>
            </a:r>
            <a:r>
              <a:rPr lang="ro-RO" sz="2000" dirty="0" smtClean="0">
                <a:solidFill>
                  <a:schemeClr val="bg2">
                    <a:lumMod val="25000"/>
                  </a:schemeClr>
                </a:solidFill>
                <a:latin typeface="Times New Roman" pitchFamily="18" charset="0"/>
                <a:cs typeface="Times New Roman" pitchFamily="18" charset="0"/>
              </a:rPr>
              <a:t>,</a:t>
            </a:r>
            <a:r>
              <a:rPr lang="vi-VN" sz="2000" dirty="0" smtClean="0">
                <a:solidFill>
                  <a:schemeClr val="bg2">
                    <a:lumMod val="25000"/>
                  </a:schemeClr>
                </a:solidFill>
                <a:latin typeface="Times New Roman" pitchFamily="18" charset="0"/>
                <a:cs typeface="Times New Roman" pitchFamily="18" charset="0"/>
              </a:rPr>
              <a:t> Om şi societate într-un </a:t>
            </a:r>
            <a:r>
              <a:rPr lang="vi-VN" sz="2000" dirty="0">
                <a:solidFill>
                  <a:schemeClr val="bg2">
                    <a:lumMod val="25000"/>
                  </a:schemeClr>
                </a:solidFill>
                <a:latin typeface="Times New Roman" pitchFamily="18" charset="0"/>
                <a:cs typeface="Times New Roman" pitchFamily="18" charset="0"/>
              </a:rPr>
              <a:t>mod accesibil şi atrăgător pentru </a:t>
            </a:r>
            <a:r>
              <a:rPr lang="vi-VN" sz="2000" dirty="0" smtClean="0">
                <a:solidFill>
                  <a:schemeClr val="bg2">
                    <a:lumMod val="25000"/>
                  </a:schemeClr>
                </a:solidFill>
                <a:latin typeface="Times New Roman" pitchFamily="18" charset="0"/>
                <a:cs typeface="Times New Roman" pitchFamily="18" charset="0"/>
              </a:rPr>
              <a:t>elevi</a:t>
            </a:r>
            <a:r>
              <a:rPr lang="en-US" sz="2000" dirty="0" smtClean="0">
                <a:solidFill>
                  <a:schemeClr val="bg2">
                    <a:lumMod val="25000"/>
                  </a:schemeClr>
                </a:solidFill>
                <a:latin typeface="Times New Roman" pitchFamily="18" charset="0"/>
                <a:cs typeface="Times New Roman" pitchFamily="18" charset="0"/>
              </a:rPr>
              <a:t> </a:t>
            </a:r>
            <a:r>
              <a:rPr lang="en-US" sz="2000" dirty="0" err="1" smtClean="0">
                <a:solidFill>
                  <a:schemeClr val="bg2">
                    <a:lumMod val="25000"/>
                  </a:schemeClr>
                </a:solidFill>
                <a:latin typeface="Times New Roman" pitchFamily="18" charset="0"/>
                <a:cs typeface="Times New Roman" pitchFamily="18" charset="0"/>
              </a:rPr>
              <a:t>unde</a:t>
            </a:r>
            <a:r>
              <a:rPr lang="en-US" sz="2000" dirty="0" smtClean="0">
                <a:solidFill>
                  <a:schemeClr val="bg2">
                    <a:lumMod val="25000"/>
                  </a:schemeClr>
                </a:solidFill>
                <a:latin typeface="Times New Roman" pitchFamily="18" charset="0"/>
                <a:cs typeface="Times New Roman" pitchFamily="18" charset="0"/>
              </a:rPr>
              <a:t> </a:t>
            </a:r>
            <a:r>
              <a:rPr lang="ro-RO" sz="2000" dirty="0">
                <a:solidFill>
                  <a:srgbClr val="002060"/>
                </a:solidFill>
                <a:latin typeface="Times New Roman" pitchFamily="18" charset="0"/>
                <a:cs typeface="Times New Roman" pitchFamily="18" charset="0"/>
              </a:rPr>
              <a:t>T</a:t>
            </a:r>
            <a:r>
              <a:rPr lang="ro-RO" sz="2000" dirty="0" smtClean="0">
                <a:solidFill>
                  <a:srgbClr val="002060"/>
                </a:solidFill>
                <a:latin typeface="Times New Roman" pitchFamily="18" charset="0"/>
                <a:cs typeface="Times New Roman" pitchFamily="18" charset="0"/>
              </a:rPr>
              <a:t>ehnologia </a:t>
            </a:r>
            <a:r>
              <a:rPr lang="en-US" sz="2000" dirty="0" err="1" smtClean="0">
                <a:solidFill>
                  <a:srgbClr val="002060"/>
                </a:solidFill>
                <a:latin typeface="Times New Roman" pitchFamily="18" charset="0"/>
                <a:cs typeface="Times New Roman" pitchFamily="18" charset="0"/>
              </a:rPr>
              <a:t>devine</a:t>
            </a:r>
            <a:r>
              <a:rPr lang="en-US" sz="2000" dirty="0" smtClean="0">
                <a:solidFill>
                  <a:srgbClr val="002060"/>
                </a:solidFill>
                <a:latin typeface="Times New Roman" pitchFamily="18" charset="0"/>
                <a:cs typeface="Times New Roman" pitchFamily="18" charset="0"/>
              </a:rPr>
              <a:t> </a:t>
            </a:r>
            <a:r>
              <a:rPr lang="ro-RO" sz="2000" dirty="0" smtClean="0">
                <a:solidFill>
                  <a:srgbClr val="002060"/>
                </a:solidFill>
                <a:latin typeface="Times New Roman" pitchFamily="18" charset="0"/>
                <a:cs typeface="Times New Roman" pitchFamily="18" charset="0"/>
              </a:rPr>
              <a:t>liantul tuturor acestor arii.</a:t>
            </a:r>
            <a:endParaRPr lang="en-US" sz="2000" dirty="0" smtClean="0">
              <a:solidFill>
                <a:srgbClr val="002060"/>
              </a:solidFill>
              <a:latin typeface="Times New Roman" pitchFamily="18" charset="0"/>
              <a:cs typeface="Times New Roman" pitchFamily="18" charset="0"/>
            </a:endParaRPr>
          </a:p>
          <a:p>
            <a:pPr algn="just"/>
            <a:endParaRPr lang="en-US" sz="2000" dirty="0">
              <a:solidFill>
                <a:schemeClr val="bg2">
                  <a:lumMod val="25000"/>
                </a:schemeClr>
              </a:solidFill>
            </a:endParaRPr>
          </a:p>
        </p:txBody>
      </p:sp>
      <p:sp>
        <p:nvSpPr>
          <p:cNvPr id="2" name="Rectangle 1"/>
          <p:cNvSpPr/>
          <p:nvPr/>
        </p:nvSpPr>
        <p:spPr>
          <a:xfrm>
            <a:off x="304800" y="4114800"/>
            <a:ext cx="8428522" cy="2585323"/>
          </a:xfrm>
          <a:prstGeom prst="rect">
            <a:avLst/>
          </a:prstGeom>
        </p:spPr>
        <p:txBody>
          <a:bodyPr wrap="square">
            <a:spAutoFit/>
          </a:bodyPr>
          <a:lstStyle/>
          <a:p>
            <a:pPr lvl="0"/>
            <a:r>
              <a:rPr lang="ro-RO" dirty="0">
                <a:solidFill>
                  <a:prstClr val="black"/>
                </a:solidFill>
              </a:rPr>
              <a:t>	</a:t>
            </a:r>
            <a:r>
              <a:rPr lang="vi-VN" dirty="0" smtClean="0">
                <a:solidFill>
                  <a:prstClr val="black"/>
                </a:solidFill>
                <a:latin typeface="Times New Roman" pitchFamily="18" charset="0"/>
                <a:cs typeface="Times New Roman" pitchFamily="18" charset="0"/>
              </a:rPr>
              <a:t>Prin </a:t>
            </a:r>
            <a:r>
              <a:rPr lang="vi-VN" dirty="0">
                <a:solidFill>
                  <a:prstClr val="black"/>
                </a:solidFill>
                <a:latin typeface="Times New Roman" pitchFamily="18" charset="0"/>
                <a:cs typeface="Times New Roman" pitchFamily="18" charset="0"/>
              </a:rPr>
              <a:t>introducerea unui curriculum transdisciplinar ce implică utilizarea inovativă a resurselor și a echipamentelor TIC, prin aplicarea acestuia ca CDȘ și formarea cadrelor </a:t>
            </a:r>
            <a:r>
              <a:rPr lang="vi-VN" dirty="0" smtClean="0">
                <a:solidFill>
                  <a:prstClr val="black"/>
                </a:solidFill>
                <a:latin typeface="Times New Roman" pitchFamily="18" charset="0"/>
                <a:cs typeface="Times New Roman" pitchFamily="18" charset="0"/>
              </a:rPr>
              <a:t>didactice,</a:t>
            </a:r>
            <a:r>
              <a:rPr lang="ro-RO" dirty="0" smtClean="0">
                <a:solidFill>
                  <a:prstClr val="black"/>
                </a:solidFill>
                <a:latin typeface="Times New Roman" pitchFamily="18" charset="0"/>
                <a:cs typeface="Times New Roman" pitchFamily="18" charset="0"/>
              </a:rPr>
              <a:t> se</a:t>
            </a:r>
            <a:r>
              <a:rPr lang="vi-VN" dirty="0" smtClean="0">
                <a:solidFill>
                  <a:prstClr val="black"/>
                </a:solidFill>
                <a:latin typeface="Times New Roman" pitchFamily="18" charset="0"/>
                <a:cs typeface="Times New Roman" pitchFamily="18" charset="0"/>
              </a:rPr>
              <a:t> răspunde</a:t>
            </a:r>
            <a:r>
              <a:rPr lang="vi-VN" dirty="0">
                <a:solidFill>
                  <a:prstClr val="black"/>
                </a:solidFill>
                <a:latin typeface="Times New Roman" pitchFamily="18" charset="0"/>
                <a:cs typeface="Times New Roman" pitchFamily="18" charset="0"/>
              </a:rPr>
              <a:t>, de asemenea, prevederilor unor documente actuale de politică educațională</a:t>
            </a:r>
            <a:r>
              <a:rPr lang="vi-VN" dirty="0" smtClean="0">
                <a:solidFill>
                  <a:prstClr val="black"/>
                </a:solidFill>
                <a:latin typeface="Times New Roman" pitchFamily="18" charset="0"/>
                <a:cs typeface="Times New Roman" pitchFamily="18" charset="0"/>
              </a:rPr>
              <a:t>:</a:t>
            </a:r>
            <a:endParaRPr lang="ro-RO" dirty="0" smtClean="0">
              <a:solidFill>
                <a:prstClr val="black"/>
              </a:solidFill>
              <a:latin typeface="Times New Roman" pitchFamily="18" charset="0"/>
              <a:cs typeface="Times New Roman" pitchFamily="18" charset="0"/>
            </a:endParaRPr>
          </a:p>
          <a:p>
            <a:pPr marL="285750" lvl="0" indent="-285750">
              <a:buFont typeface="Arial" panose="020B0604020202020204" pitchFamily="34" charset="0"/>
              <a:buChar char="•"/>
            </a:pPr>
            <a:r>
              <a:rPr lang="vi-VN" b="1" dirty="0" smtClean="0">
                <a:solidFill>
                  <a:srgbClr val="0070C0"/>
                </a:solidFill>
                <a:latin typeface="Times New Roman" pitchFamily="18" charset="0"/>
                <a:cs typeface="Times New Roman" pitchFamily="18" charset="0"/>
              </a:rPr>
              <a:t>la </a:t>
            </a:r>
            <a:r>
              <a:rPr lang="vi-VN" b="1" dirty="0">
                <a:solidFill>
                  <a:srgbClr val="0070C0"/>
                </a:solidFill>
                <a:latin typeface="Times New Roman" pitchFamily="18" charset="0"/>
                <a:cs typeface="Times New Roman" pitchFamily="18" charset="0"/>
              </a:rPr>
              <a:t>nivelul Uniunii Europene</a:t>
            </a:r>
            <a:r>
              <a:rPr lang="vi-VN" dirty="0">
                <a:solidFill>
                  <a:srgbClr val="0070C0"/>
                </a:solidFill>
                <a:latin typeface="Times New Roman" pitchFamily="18" charset="0"/>
                <a:cs typeface="Times New Roman" pitchFamily="18" charset="0"/>
              </a:rPr>
              <a:t>: Improving the Quality of Teacher Education – EC, 2007, Education and Training 2010-2013, DGEC</a:t>
            </a:r>
            <a:r>
              <a:rPr lang="vi-VN" dirty="0" smtClean="0">
                <a:solidFill>
                  <a:srgbClr val="0070C0"/>
                </a:solidFill>
                <a:latin typeface="Times New Roman" pitchFamily="18" charset="0"/>
                <a:cs typeface="Times New Roman" pitchFamily="18" charset="0"/>
              </a:rPr>
              <a:t>.</a:t>
            </a:r>
            <a:endParaRPr lang="ro-RO" dirty="0" smtClean="0">
              <a:solidFill>
                <a:srgbClr val="0070C0"/>
              </a:solidFill>
              <a:latin typeface="Times New Roman" pitchFamily="18" charset="0"/>
              <a:cs typeface="Times New Roman" pitchFamily="18" charset="0"/>
            </a:endParaRPr>
          </a:p>
          <a:p>
            <a:pPr marL="285750" lvl="0" indent="-285750">
              <a:buFont typeface="Arial" panose="020B0604020202020204" pitchFamily="34" charset="0"/>
              <a:buChar char="•"/>
            </a:pPr>
            <a:r>
              <a:rPr lang="vi-VN" b="1" dirty="0" smtClean="0">
                <a:solidFill>
                  <a:srgbClr val="0070C0"/>
                </a:solidFill>
                <a:latin typeface="Times New Roman" pitchFamily="18" charset="0"/>
                <a:cs typeface="Times New Roman" pitchFamily="18" charset="0"/>
              </a:rPr>
              <a:t>la </a:t>
            </a:r>
            <a:r>
              <a:rPr lang="vi-VN" b="1" dirty="0">
                <a:solidFill>
                  <a:srgbClr val="0070C0"/>
                </a:solidFill>
                <a:latin typeface="Times New Roman" pitchFamily="18" charset="0"/>
                <a:cs typeface="Times New Roman" pitchFamily="18" charset="0"/>
              </a:rPr>
              <a:t>nivel național</a:t>
            </a:r>
            <a:r>
              <a:rPr lang="vi-VN" dirty="0">
                <a:solidFill>
                  <a:srgbClr val="0070C0"/>
                </a:solidFill>
                <a:latin typeface="Times New Roman" pitchFamily="18" charset="0"/>
                <a:cs typeface="Times New Roman" pitchFamily="18" charset="0"/>
              </a:rPr>
              <a:t>: Programul Național de Reforme 2007-2010, MECT; Planul Național de Dezvoltare 2007-2013, MECT; Strategia de postaderare 2007-2013, </a:t>
            </a:r>
            <a:r>
              <a:rPr lang="vi-VN" dirty="0" smtClean="0">
                <a:solidFill>
                  <a:srgbClr val="0070C0"/>
                </a:solidFill>
                <a:latin typeface="Times New Roman" pitchFamily="18" charset="0"/>
                <a:cs typeface="Times New Roman" pitchFamily="18" charset="0"/>
              </a:rPr>
              <a:t>MECT</a:t>
            </a:r>
            <a:endParaRPr lang="en-US" dirty="0">
              <a:solidFill>
                <a:srgbClr val="0070C0"/>
              </a:solidFill>
              <a:latin typeface="Times New Roman" pitchFamily="18" charset="0"/>
              <a:cs typeface="Times New Roman" pitchFamily="18" charset="0"/>
            </a:endParaRPr>
          </a:p>
        </p:txBody>
      </p:sp>
    </p:spTree>
    <p:extLst>
      <p:ext uri="{BB962C8B-B14F-4D97-AF65-F5344CB8AC3E}">
        <p14:creationId xmlns:p14="http://schemas.microsoft.com/office/powerpoint/2010/main" val="1341356131"/>
      </p:ext>
    </p:extLst>
  </p:cSld>
  <p:clrMapOvr>
    <a:masterClrMapping/>
  </p:clrMapOvr>
  <p:timing>
    <p:tnLst>
      <p:par>
        <p:cTn id="1" dur="indefinite" restart="never" nodeType="tmRoot"/>
      </p:par>
    </p:tnLst>
  </p:timing>
</p:sld>
</file>

<file path=ppt/theme/theme1.xml><?xml version="1.0" encoding="utf-8"?>
<a:theme xmlns:a="http://schemas.openxmlformats.org/drawingml/2006/main" name="Mod">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Mod">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alibri"/>
        <a:ea typeface=""/>
        <a:cs typeface=""/>
        <a:font script="Jpan" typeface="HGｺﾞｼｯｸM"/>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od">
      <a:fillStyleLst>
        <a:solidFill>
          <a:schemeClr val="phClr"/>
        </a:solidFill>
        <a:solidFill>
          <a:schemeClr val="phClr">
            <a:tint val="80000"/>
          </a:schemeClr>
        </a:solidFill>
        <a:solidFill>
          <a:schemeClr val="phClr">
            <a:shade val="30000"/>
            <a:satMod val="150000"/>
          </a:schemeClr>
        </a:solidFill>
      </a:fillStyleLst>
      <a:lnStyleLst>
        <a:ln w="9525" cap="flat" cmpd="sng" algn="ctr">
          <a:solidFill>
            <a:schemeClr val="phClr">
              <a:tint val="90000"/>
              <a:satMod val="105000"/>
            </a:schemeClr>
          </a:solidFill>
          <a:prstDash val="solid"/>
        </a:ln>
        <a:ln w="50800" cap="flat" cmpd="sng" algn="ctr">
          <a:solidFill>
            <a:schemeClr val="phClr">
              <a:tint val="90000"/>
            </a:schemeClr>
          </a:solidFill>
          <a:prstDash val="solid"/>
        </a:ln>
        <a:ln w="76200" cap="flat" cmpd="dbl" algn="ctr">
          <a:solidFill>
            <a:schemeClr val="phClr">
              <a:tint val="90000"/>
            </a:schemeClr>
          </a:solidFill>
          <a:prstDash val="solid"/>
        </a:ln>
      </a:lnStyleLst>
      <a:effectStyleLst>
        <a:effectStyle>
          <a:effectLst/>
        </a:effectStyle>
        <a:effectStyle>
          <a:effectLst>
            <a:outerShdw blurRad="76200" dist="25400" dir="5400000" sx="101000" sy="101000" rotWithShape="0">
              <a:srgbClr val="000000">
                <a:alpha val="50000"/>
              </a:srgbClr>
            </a:outerShdw>
          </a:effectLst>
        </a:effectStyle>
        <a:effectStyle>
          <a:effectLst>
            <a:outerShdw blurRad="76200" dist="50800" dir="5400000" sx="101000" sy="101000" rotWithShape="0">
              <a:srgbClr val="000000">
                <a:alpha val="50000"/>
              </a:srgbClr>
            </a:outerShdw>
            <a:reflection blurRad="12700" stA="30000" endPos="30000" dist="50800" dir="5400000" sy="-100000" rotWithShape="0"/>
          </a:effectLst>
          <a:scene3d>
            <a:camera prst="orthographicFront">
              <a:rot lat="0" lon="0" rev="0"/>
            </a:camera>
            <a:lightRig rig="twoPt" dir="t">
              <a:rot lat="0" lon="0" rev="5400000"/>
            </a:lightRig>
          </a:scene3d>
          <a:sp3d prstMaterial="softmetal">
            <a:bevelT w="63500" h="25400" prst="coolSlant"/>
          </a:sp3d>
        </a:effectStyle>
      </a:effectStyleLst>
      <a:bgFillStyleLst>
        <a:solidFill>
          <a:schemeClr val="phClr">
            <a:satMod val="125000"/>
          </a:schemeClr>
        </a:solidFill>
        <a:solidFill>
          <a:schemeClr val="phClr">
            <a:shade val="30000"/>
            <a:satMod val="150000"/>
          </a:schemeClr>
        </a:solidFill>
        <a:gradFill>
          <a:gsLst>
            <a:gs pos="0">
              <a:schemeClr val="phClr">
                <a:tint val="100000"/>
                <a:shade val="80000"/>
                <a:satMod val="135000"/>
              </a:schemeClr>
            </a:gs>
            <a:gs pos="55000">
              <a:schemeClr val="phClr">
                <a:tint val="70000"/>
                <a:shade val="100000"/>
                <a:satMod val="150000"/>
              </a:schemeClr>
            </a:gs>
            <a:gs pos="100000">
              <a:schemeClr val="phClr">
                <a:tint val="70000"/>
                <a:shade val="100000"/>
                <a:satMod val="150000"/>
              </a:schemeClr>
            </a:gs>
          </a:gsLst>
          <a:lin ang="5400000" scaled="0"/>
        </a:gradFill>
      </a:bgFillStyleLst>
    </a:fmtScheme>
  </a:themeElements>
  <a:objectDefaults/>
  <a:extraClrSchemeLst/>
</a:theme>
</file>

<file path=ppt/theme/theme2.xml><?xml version="1.0" encoding="utf-8"?>
<a:theme xmlns:a="http://schemas.openxmlformats.org/drawingml/2006/main" name="Temă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Template>
  <TotalTime>702</TotalTime>
  <Words>869</Words>
  <Application>Microsoft Office PowerPoint</Application>
  <PresentationFormat>On-screen Show (4:3)</PresentationFormat>
  <Paragraphs>102</Paragraphs>
  <Slides>17</Slides>
  <Notes>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Mod</vt:lpstr>
      <vt:lpstr>ÎnvăȚare pentru  societatea cunoaȘterii </vt:lpstr>
      <vt:lpstr>PowerPoint Presentation</vt:lpstr>
      <vt:lpstr>Opţional ca disciplină nouă</vt:lpstr>
      <vt:lpstr>Opţionalul la nivelul mai multor arii este construit pe un obiectiv complex de tip transdiciplinar</vt:lpstr>
      <vt:lpstr>Necesitatea unor Cursuri opȚionale transdisciplinare</vt:lpstr>
      <vt:lpstr>PowerPoint Presentation</vt:lpstr>
      <vt:lpstr>LABORATOARELE MULTI-TOUCH:</vt:lpstr>
      <vt:lpstr>CURSUL OPȚIONAL  Învățare pentru societatea cunoașterii</vt:lpstr>
      <vt:lpstr>CURSUL OPȚIONAL  Învățare pentru societatea cunoașterii  </vt:lpstr>
      <vt:lpstr>Prezentarea temelor propuse </vt:lpstr>
      <vt:lpstr> Particularităţile educaţionale ale obiectelor de învăţare pentru dispozitivele multi-touch  </vt:lpstr>
      <vt:lpstr>PowerPoint Presentation</vt:lpstr>
      <vt:lpstr>Aspectele cele mai importante în cadrul sarcini de lucru sunt:</vt:lpstr>
      <vt:lpstr>Specificitatea obiectelor de învăţare multi-touch în abordarea transdisciplinară</vt:lpstr>
      <vt:lpstr>PowerPoint Presentation</vt:lpstr>
      <vt:lpstr>PowerPoint Presentation</vt:lpstr>
      <vt:lpstr>PowerPoint Presentation</vt:lpstr>
    </vt:vector>
  </TitlesOfParts>
  <Company>home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Marilena Ionescu</dc:creator>
  <cp:lastModifiedBy>Marilena Ionescu</cp:lastModifiedBy>
  <cp:revision>51</cp:revision>
  <dcterms:created xsi:type="dcterms:W3CDTF">2015-02-22T11:23:28Z</dcterms:created>
  <dcterms:modified xsi:type="dcterms:W3CDTF">2015-02-25T20:03:17Z</dcterms:modified>
</cp:coreProperties>
</file>